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287" r:id="rId6"/>
    <p:sldId id="281" r:id="rId7"/>
    <p:sldId id="288" r:id="rId8"/>
    <p:sldId id="289" r:id="rId9"/>
    <p:sldId id="263" r:id="rId10"/>
    <p:sldId id="264" r:id="rId11"/>
    <p:sldId id="290" r:id="rId12"/>
    <p:sldId id="266" r:id="rId13"/>
    <p:sldId id="291" r:id="rId14"/>
    <p:sldId id="292" r:id="rId15"/>
    <p:sldId id="293" r:id="rId16"/>
    <p:sldId id="294" r:id="rId17"/>
    <p:sldId id="271" r:id="rId18"/>
    <p:sldId id="272" r:id="rId19"/>
    <p:sldId id="273" r:id="rId20"/>
    <p:sldId id="296" r:id="rId21"/>
    <p:sldId id="274" r:id="rId22"/>
    <p:sldId id="295" r:id="rId23"/>
    <p:sldId id="282" r:id="rId24"/>
    <p:sldId id="280" r:id="rId25"/>
  </p:sldIdLst>
  <p:sldSz cx="9144000" cy="6858000" type="screen4x3"/>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7" autoAdjust="0"/>
    <p:restoredTop sz="94660"/>
  </p:normalViewPr>
  <p:slideViewPr>
    <p:cSldViewPr snapToGrid="0">
      <p:cViewPr varScale="1">
        <p:scale>
          <a:sx n="71" d="100"/>
          <a:sy n="71" d="100"/>
        </p:scale>
        <p:origin x="6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EF451-E206-489C-A35A-6FE6E0E5FF9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b-NO"/>
        </a:p>
      </dgm:t>
    </dgm:pt>
    <dgm:pt modelId="{8478E70B-B218-40D6-BD55-78945C4E489C}">
      <dgm:prSet phldrT="[Text]" custT="1"/>
      <dgm:spPr>
        <a:solidFill>
          <a:schemeClr val="accent2"/>
        </a:solidFill>
      </dgm:spPr>
      <dgm:t>
        <a:bodyPr/>
        <a:lstStyle/>
        <a:p>
          <a:r>
            <a:rPr lang="nb-NO" sz="1800" b="1" dirty="0"/>
            <a:t>Pilotanlegg</a:t>
          </a:r>
        </a:p>
      </dgm:t>
    </dgm:pt>
    <dgm:pt modelId="{DB5DDFBE-6D77-43DC-B411-9DFD39789307}" type="parTrans" cxnId="{E8CBAA90-FA13-43EC-BCA1-D926FCDBEF96}">
      <dgm:prSet/>
      <dgm:spPr/>
      <dgm:t>
        <a:bodyPr/>
        <a:lstStyle/>
        <a:p>
          <a:endParaRPr lang="nb-NO"/>
        </a:p>
      </dgm:t>
    </dgm:pt>
    <dgm:pt modelId="{60426C50-3C5E-43CC-9F15-66B130633E34}" type="sibTrans" cxnId="{E8CBAA90-FA13-43EC-BCA1-D926FCDBEF96}">
      <dgm:prSet/>
      <dgm:spPr/>
      <dgm:t>
        <a:bodyPr/>
        <a:lstStyle/>
        <a:p>
          <a:endParaRPr lang="nb-NO"/>
        </a:p>
      </dgm:t>
    </dgm:pt>
    <dgm:pt modelId="{EE5DB3F4-BEF8-4988-8F64-E80AADA1E205}">
      <dgm:prSet phldrT="[Text]" custT="1"/>
      <dgm:spPr>
        <a:solidFill>
          <a:schemeClr val="accent2"/>
        </a:solidFill>
      </dgm:spPr>
      <dgm:t>
        <a:bodyPr/>
        <a:lstStyle/>
        <a:p>
          <a:r>
            <a:rPr lang="nb-NO" sz="1800" b="1" dirty="0"/>
            <a:t>Demonstrasjonsanlegg</a:t>
          </a:r>
        </a:p>
      </dgm:t>
    </dgm:pt>
    <dgm:pt modelId="{3875744F-DBA0-425A-91C8-CF33C19A1F4E}" type="parTrans" cxnId="{4FACA01A-E132-4B50-80FC-FE48C5F2A779}">
      <dgm:prSet/>
      <dgm:spPr/>
      <dgm:t>
        <a:bodyPr/>
        <a:lstStyle/>
        <a:p>
          <a:endParaRPr lang="nb-NO"/>
        </a:p>
      </dgm:t>
    </dgm:pt>
    <dgm:pt modelId="{E4BFB4DC-9ECA-407E-A18D-36DB371D1839}" type="sibTrans" cxnId="{4FACA01A-E132-4B50-80FC-FE48C5F2A779}">
      <dgm:prSet/>
      <dgm:spPr/>
      <dgm:t>
        <a:bodyPr/>
        <a:lstStyle/>
        <a:p>
          <a:endParaRPr lang="nb-NO"/>
        </a:p>
      </dgm:t>
    </dgm:pt>
    <dgm:pt modelId="{5728480C-5C39-467A-ADD0-2E6D5D33E7D9}">
      <dgm:prSet phldrT="[Text]" custT="1"/>
      <dgm:spPr>
        <a:ln>
          <a:solidFill>
            <a:schemeClr val="accent2"/>
          </a:solidFill>
        </a:ln>
      </dgm:spPr>
      <dgm:t>
        <a:bodyPr/>
        <a:lstStyle/>
        <a:p>
          <a:r>
            <a:rPr lang="nb-NO" sz="1400" dirty="0">
              <a:solidFill>
                <a:schemeClr val="tx1"/>
              </a:solidFill>
              <a:effectLst/>
              <a:latin typeface="+mn-lt"/>
              <a:ea typeface="+mn-ea"/>
              <a:cs typeface="+mn-cs"/>
            </a:rPr>
            <a:t>ny fungerende løsning for uttesting i mindre skala</a:t>
          </a:r>
          <a:endParaRPr lang="nb-NO" sz="1400" dirty="0"/>
        </a:p>
      </dgm:t>
    </dgm:pt>
    <dgm:pt modelId="{3FC5A6C0-8045-4F34-BA16-39A17C431FC3}" type="parTrans" cxnId="{BAEC5FBE-0506-477D-9654-7E4B5309D17F}">
      <dgm:prSet/>
      <dgm:spPr/>
      <dgm:t>
        <a:bodyPr/>
        <a:lstStyle/>
        <a:p>
          <a:endParaRPr lang="nb-NO"/>
        </a:p>
      </dgm:t>
    </dgm:pt>
    <dgm:pt modelId="{1E659481-E629-4CDE-AB9E-1A576EBED4FE}" type="sibTrans" cxnId="{BAEC5FBE-0506-477D-9654-7E4B5309D17F}">
      <dgm:prSet/>
      <dgm:spPr/>
      <dgm:t>
        <a:bodyPr/>
        <a:lstStyle/>
        <a:p>
          <a:endParaRPr lang="nb-NO"/>
        </a:p>
      </dgm:t>
    </dgm:pt>
    <dgm:pt modelId="{66244AD6-5F24-4EA5-8976-3BA8BFAD0E37}">
      <dgm:prSet phldrT="[Text]" custT="1"/>
      <dgm:spPr>
        <a:ln>
          <a:solidFill>
            <a:schemeClr val="accent2"/>
          </a:solidFill>
        </a:ln>
      </dgm:spPr>
      <dgm:t>
        <a:bodyPr/>
        <a:lstStyle/>
        <a:p>
          <a:r>
            <a:rPr lang="nb-NO" sz="1400" dirty="0">
              <a:solidFill>
                <a:schemeClr val="tx1"/>
              </a:solidFill>
              <a:effectLst/>
              <a:latin typeface="+mn-lt"/>
              <a:ea typeface="+mn-ea"/>
              <a:cs typeface="+mn-cs"/>
            </a:rPr>
            <a:t>videreutvikling av en fungerende løsning for uttesting i stor skala</a:t>
          </a:r>
          <a:endParaRPr lang="nb-NO" sz="1400" dirty="0"/>
        </a:p>
      </dgm:t>
    </dgm:pt>
    <dgm:pt modelId="{73C5FB3B-6072-410F-A000-667229A5CBDF}" type="parTrans" cxnId="{A0017C87-7F21-47E8-BCE2-56BADC84B3A4}">
      <dgm:prSet/>
      <dgm:spPr/>
      <dgm:t>
        <a:bodyPr/>
        <a:lstStyle/>
        <a:p>
          <a:endParaRPr lang="nb-NO"/>
        </a:p>
      </dgm:t>
    </dgm:pt>
    <dgm:pt modelId="{140F430B-9458-4588-84C3-A362D38EAB43}" type="sibTrans" cxnId="{A0017C87-7F21-47E8-BCE2-56BADC84B3A4}">
      <dgm:prSet/>
      <dgm:spPr/>
      <dgm:t>
        <a:bodyPr/>
        <a:lstStyle/>
        <a:p>
          <a:endParaRPr lang="nb-NO"/>
        </a:p>
      </dgm:t>
    </dgm:pt>
    <dgm:pt modelId="{429D5667-0680-432B-AAA7-AB814138F4EC}" type="pres">
      <dgm:prSet presAssocID="{748EF451-E206-489C-A35A-6FE6E0E5FF97}" presName="linear" presStyleCnt="0">
        <dgm:presLayoutVars>
          <dgm:dir/>
          <dgm:animLvl val="lvl"/>
          <dgm:resizeHandles val="exact"/>
        </dgm:presLayoutVars>
      </dgm:prSet>
      <dgm:spPr/>
    </dgm:pt>
    <dgm:pt modelId="{B2E8ABF1-D693-434D-8E2C-43055645FA72}" type="pres">
      <dgm:prSet presAssocID="{8478E70B-B218-40D6-BD55-78945C4E489C}" presName="parentLin" presStyleCnt="0"/>
      <dgm:spPr/>
    </dgm:pt>
    <dgm:pt modelId="{8626EC68-FA2E-43ED-9CC1-35344A2C1334}" type="pres">
      <dgm:prSet presAssocID="{8478E70B-B218-40D6-BD55-78945C4E489C}" presName="parentLeftMargin" presStyleLbl="node1" presStyleIdx="0" presStyleCnt="2"/>
      <dgm:spPr/>
    </dgm:pt>
    <dgm:pt modelId="{DEF3C04F-2475-4E75-80B9-2903E07B2986}" type="pres">
      <dgm:prSet presAssocID="{8478E70B-B218-40D6-BD55-78945C4E489C}" presName="parentText" presStyleLbl="node1" presStyleIdx="0" presStyleCnt="2" custScaleY="83440" custLinFactNeighborX="49301" custLinFactNeighborY="17923">
        <dgm:presLayoutVars>
          <dgm:chMax val="0"/>
          <dgm:bulletEnabled val="1"/>
        </dgm:presLayoutVars>
      </dgm:prSet>
      <dgm:spPr/>
    </dgm:pt>
    <dgm:pt modelId="{6A4CDAAE-82AF-411B-BF2B-BC84CE68BD91}" type="pres">
      <dgm:prSet presAssocID="{8478E70B-B218-40D6-BD55-78945C4E489C}" presName="negativeSpace" presStyleCnt="0"/>
      <dgm:spPr/>
    </dgm:pt>
    <dgm:pt modelId="{38F3DBE6-51E0-48E2-9D75-29460B9254A3}" type="pres">
      <dgm:prSet presAssocID="{8478E70B-B218-40D6-BD55-78945C4E489C}" presName="childText" presStyleLbl="conFgAcc1" presStyleIdx="0" presStyleCnt="2">
        <dgm:presLayoutVars>
          <dgm:bulletEnabled val="1"/>
        </dgm:presLayoutVars>
      </dgm:prSet>
      <dgm:spPr/>
    </dgm:pt>
    <dgm:pt modelId="{91F24E9E-0D03-4A3C-8218-A547B1A5D462}" type="pres">
      <dgm:prSet presAssocID="{60426C50-3C5E-43CC-9F15-66B130633E34}" presName="spaceBetweenRectangles" presStyleCnt="0"/>
      <dgm:spPr/>
    </dgm:pt>
    <dgm:pt modelId="{71620F71-BF3B-480E-8C42-F2E0AF9371C9}" type="pres">
      <dgm:prSet presAssocID="{EE5DB3F4-BEF8-4988-8F64-E80AADA1E205}" presName="parentLin" presStyleCnt="0"/>
      <dgm:spPr/>
    </dgm:pt>
    <dgm:pt modelId="{69786AD5-4554-482C-A31B-670D874DF98C}" type="pres">
      <dgm:prSet presAssocID="{EE5DB3F4-BEF8-4988-8F64-E80AADA1E205}" presName="parentLeftMargin" presStyleLbl="node1" presStyleIdx="0" presStyleCnt="2"/>
      <dgm:spPr/>
    </dgm:pt>
    <dgm:pt modelId="{B3D76260-A05B-4A32-B296-055CE8175D7D}" type="pres">
      <dgm:prSet presAssocID="{EE5DB3F4-BEF8-4988-8F64-E80AADA1E205}" presName="parentText" presStyleLbl="node1" presStyleIdx="1" presStyleCnt="2" custScaleY="88076">
        <dgm:presLayoutVars>
          <dgm:chMax val="0"/>
          <dgm:bulletEnabled val="1"/>
        </dgm:presLayoutVars>
      </dgm:prSet>
      <dgm:spPr/>
    </dgm:pt>
    <dgm:pt modelId="{B9A5E828-A30A-4D69-A5A1-CB9AE48A78B2}" type="pres">
      <dgm:prSet presAssocID="{EE5DB3F4-BEF8-4988-8F64-E80AADA1E205}" presName="negativeSpace" presStyleCnt="0"/>
      <dgm:spPr/>
    </dgm:pt>
    <dgm:pt modelId="{D27F914E-E87D-4DE6-8511-DE796CB64672}" type="pres">
      <dgm:prSet presAssocID="{EE5DB3F4-BEF8-4988-8F64-E80AADA1E205}" presName="childText" presStyleLbl="conFgAcc1" presStyleIdx="1" presStyleCnt="2">
        <dgm:presLayoutVars>
          <dgm:bulletEnabled val="1"/>
        </dgm:presLayoutVars>
      </dgm:prSet>
      <dgm:spPr/>
    </dgm:pt>
  </dgm:ptLst>
  <dgm:cxnLst>
    <dgm:cxn modelId="{4FACA01A-E132-4B50-80FC-FE48C5F2A779}" srcId="{748EF451-E206-489C-A35A-6FE6E0E5FF97}" destId="{EE5DB3F4-BEF8-4988-8F64-E80AADA1E205}" srcOrd="1" destOrd="0" parTransId="{3875744F-DBA0-425A-91C8-CF33C19A1F4E}" sibTransId="{E4BFB4DC-9ECA-407E-A18D-36DB371D1839}"/>
    <dgm:cxn modelId="{3A948E2C-60D4-42B2-85E4-686ECBB6D4B7}" type="presOf" srcId="{EE5DB3F4-BEF8-4988-8F64-E80AADA1E205}" destId="{69786AD5-4554-482C-A31B-670D874DF98C}" srcOrd="0" destOrd="0" presId="urn:microsoft.com/office/officeart/2005/8/layout/list1"/>
    <dgm:cxn modelId="{3273C560-2E4C-456A-AFA1-B46A2E3F066E}" type="presOf" srcId="{748EF451-E206-489C-A35A-6FE6E0E5FF97}" destId="{429D5667-0680-432B-AAA7-AB814138F4EC}" srcOrd="0" destOrd="0" presId="urn:microsoft.com/office/officeart/2005/8/layout/list1"/>
    <dgm:cxn modelId="{7DD6A150-773A-4C0A-9DD1-9BBB80BE4220}" type="presOf" srcId="{8478E70B-B218-40D6-BD55-78945C4E489C}" destId="{8626EC68-FA2E-43ED-9CC1-35344A2C1334}" srcOrd="0" destOrd="0" presId="urn:microsoft.com/office/officeart/2005/8/layout/list1"/>
    <dgm:cxn modelId="{A0017C87-7F21-47E8-BCE2-56BADC84B3A4}" srcId="{EE5DB3F4-BEF8-4988-8F64-E80AADA1E205}" destId="{66244AD6-5F24-4EA5-8976-3BA8BFAD0E37}" srcOrd="0" destOrd="0" parTransId="{73C5FB3B-6072-410F-A000-667229A5CBDF}" sibTransId="{140F430B-9458-4588-84C3-A362D38EAB43}"/>
    <dgm:cxn modelId="{E8CBAA90-FA13-43EC-BCA1-D926FCDBEF96}" srcId="{748EF451-E206-489C-A35A-6FE6E0E5FF97}" destId="{8478E70B-B218-40D6-BD55-78945C4E489C}" srcOrd="0" destOrd="0" parTransId="{DB5DDFBE-6D77-43DC-B411-9DFD39789307}" sibTransId="{60426C50-3C5E-43CC-9F15-66B130633E34}"/>
    <dgm:cxn modelId="{6E0649A2-04AD-43E2-9FB7-D25B50450C03}" type="presOf" srcId="{EE5DB3F4-BEF8-4988-8F64-E80AADA1E205}" destId="{B3D76260-A05B-4A32-B296-055CE8175D7D}" srcOrd="1" destOrd="0" presId="urn:microsoft.com/office/officeart/2005/8/layout/list1"/>
    <dgm:cxn modelId="{BAEC5FBE-0506-477D-9654-7E4B5309D17F}" srcId="{8478E70B-B218-40D6-BD55-78945C4E489C}" destId="{5728480C-5C39-467A-ADD0-2E6D5D33E7D9}" srcOrd="0" destOrd="0" parTransId="{3FC5A6C0-8045-4F34-BA16-39A17C431FC3}" sibTransId="{1E659481-E629-4CDE-AB9E-1A576EBED4FE}"/>
    <dgm:cxn modelId="{92516AD6-C132-41D4-BCD0-0767EB4BB876}" type="presOf" srcId="{8478E70B-B218-40D6-BD55-78945C4E489C}" destId="{DEF3C04F-2475-4E75-80B9-2903E07B2986}" srcOrd="1" destOrd="0" presId="urn:microsoft.com/office/officeart/2005/8/layout/list1"/>
    <dgm:cxn modelId="{F80E0AEC-A952-4335-B365-216C2A47287A}" type="presOf" srcId="{66244AD6-5F24-4EA5-8976-3BA8BFAD0E37}" destId="{D27F914E-E87D-4DE6-8511-DE796CB64672}" srcOrd="0" destOrd="0" presId="urn:microsoft.com/office/officeart/2005/8/layout/list1"/>
    <dgm:cxn modelId="{604B94FC-8141-4BE8-BA5D-52121ADA31F4}" type="presOf" srcId="{5728480C-5C39-467A-ADD0-2E6D5D33E7D9}" destId="{38F3DBE6-51E0-48E2-9D75-29460B9254A3}" srcOrd="0" destOrd="0" presId="urn:microsoft.com/office/officeart/2005/8/layout/list1"/>
    <dgm:cxn modelId="{F289F871-B976-47EA-889F-A9B8B3CEC496}" type="presParOf" srcId="{429D5667-0680-432B-AAA7-AB814138F4EC}" destId="{B2E8ABF1-D693-434D-8E2C-43055645FA72}" srcOrd="0" destOrd="0" presId="urn:microsoft.com/office/officeart/2005/8/layout/list1"/>
    <dgm:cxn modelId="{91265DFF-BDC5-4EFC-88D4-AEDC3CBCC304}" type="presParOf" srcId="{B2E8ABF1-D693-434D-8E2C-43055645FA72}" destId="{8626EC68-FA2E-43ED-9CC1-35344A2C1334}" srcOrd="0" destOrd="0" presId="urn:microsoft.com/office/officeart/2005/8/layout/list1"/>
    <dgm:cxn modelId="{88ECC794-0647-4EB6-A684-42150AD3ECA7}" type="presParOf" srcId="{B2E8ABF1-D693-434D-8E2C-43055645FA72}" destId="{DEF3C04F-2475-4E75-80B9-2903E07B2986}" srcOrd="1" destOrd="0" presId="urn:microsoft.com/office/officeart/2005/8/layout/list1"/>
    <dgm:cxn modelId="{D08668AD-68FD-4D05-BB43-B1A20574C063}" type="presParOf" srcId="{429D5667-0680-432B-AAA7-AB814138F4EC}" destId="{6A4CDAAE-82AF-411B-BF2B-BC84CE68BD91}" srcOrd="1" destOrd="0" presId="urn:microsoft.com/office/officeart/2005/8/layout/list1"/>
    <dgm:cxn modelId="{452B0AC5-65F3-4180-AC0B-0C19752BCAC7}" type="presParOf" srcId="{429D5667-0680-432B-AAA7-AB814138F4EC}" destId="{38F3DBE6-51E0-48E2-9D75-29460B9254A3}" srcOrd="2" destOrd="0" presId="urn:microsoft.com/office/officeart/2005/8/layout/list1"/>
    <dgm:cxn modelId="{5CD5F257-C022-41E3-AB8F-F6B7F5475E30}" type="presParOf" srcId="{429D5667-0680-432B-AAA7-AB814138F4EC}" destId="{91F24E9E-0D03-4A3C-8218-A547B1A5D462}" srcOrd="3" destOrd="0" presId="urn:microsoft.com/office/officeart/2005/8/layout/list1"/>
    <dgm:cxn modelId="{7F6235A5-6CA9-4030-93FD-B415A0814EA5}" type="presParOf" srcId="{429D5667-0680-432B-AAA7-AB814138F4EC}" destId="{71620F71-BF3B-480E-8C42-F2E0AF9371C9}" srcOrd="4" destOrd="0" presId="urn:microsoft.com/office/officeart/2005/8/layout/list1"/>
    <dgm:cxn modelId="{FC8686E4-4557-42E7-B593-A5CEA0FABA8C}" type="presParOf" srcId="{71620F71-BF3B-480E-8C42-F2E0AF9371C9}" destId="{69786AD5-4554-482C-A31B-670D874DF98C}" srcOrd="0" destOrd="0" presId="urn:microsoft.com/office/officeart/2005/8/layout/list1"/>
    <dgm:cxn modelId="{CF8C3B42-CCC7-45DD-9C90-B99205FD83DA}" type="presParOf" srcId="{71620F71-BF3B-480E-8C42-F2E0AF9371C9}" destId="{B3D76260-A05B-4A32-B296-055CE8175D7D}" srcOrd="1" destOrd="0" presId="urn:microsoft.com/office/officeart/2005/8/layout/list1"/>
    <dgm:cxn modelId="{7B2CF024-AB65-4670-9FC3-94BC0C10C66D}" type="presParOf" srcId="{429D5667-0680-432B-AAA7-AB814138F4EC}" destId="{B9A5E828-A30A-4D69-A5A1-CB9AE48A78B2}" srcOrd="5" destOrd="0" presId="urn:microsoft.com/office/officeart/2005/8/layout/list1"/>
    <dgm:cxn modelId="{B107F892-80FB-4A0D-9A51-17AFA4007B73}" type="presParOf" srcId="{429D5667-0680-432B-AAA7-AB814138F4EC}" destId="{D27F914E-E87D-4DE6-8511-DE796CB64672}"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3DBE6-51E0-48E2-9D75-29460B9254A3}">
      <dsp:nvSpPr>
        <dsp:cNvPr id="0" name=""/>
        <dsp:cNvSpPr/>
      </dsp:nvSpPr>
      <dsp:spPr>
        <a:xfrm>
          <a:off x="0" y="220425"/>
          <a:ext cx="5661804" cy="703237"/>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9419" tIns="395732" rIns="439419" bIns="99568" numCol="1" spcCol="1270" anchor="t" anchorCtr="0">
          <a:noAutofit/>
        </a:bodyPr>
        <a:lstStyle/>
        <a:p>
          <a:pPr marL="114300" lvl="1" indent="-114300" algn="l" defTabSz="622300">
            <a:lnSpc>
              <a:spcPct val="90000"/>
            </a:lnSpc>
            <a:spcBef>
              <a:spcPct val="0"/>
            </a:spcBef>
            <a:spcAft>
              <a:spcPct val="15000"/>
            </a:spcAft>
            <a:buChar char="•"/>
          </a:pPr>
          <a:r>
            <a:rPr lang="nb-NO" sz="1400" kern="1200" dirty="0">
              <a:solidFill>
                <a:schemeClr val="tx1"/>
              </a:solidFill>
              <a:effectLst/>
              <a:latin typeface="+mn-lt"/>
              <a:ea typeface="+mn-ea"/>
              <a:cs typeface="+mn-cs"/>
            </a:rPr>
            <a:t>ny fungerende løsning for uttesting i mindre skala</a:t>
          </a:r>
          <a:endParaRPr lang="nb-NO" sz="1400" kern="1200" dirty="0"/>
        </a:p>
      </dsp:txBody>
      <dsp:txXfrm>
        <a:off x="0" y="220425"/>
        <a:ext cx="5661804" cy="703237"/>
      </dsp:txXfrm>
    </dsp:sp>
    <dsp:sp modelId="{DEF3C04F-2475-4E75-80B9-2903E07B2986}">
      <dsp:nvSpPr>
        <dsp:cNvPr id="0" name=""/>
        <dsp:cNvSpPr/>
      </dsp:nvSpPr>
      <dsp:spPr>
        <a:xfrm>
          <a:off x="422656" y="133393"/>
          <a:ext cx="3963262" cy="46799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02" tIns="0" rIns="149802" bIns="0" numCol="1" spcCol="1270" anchor="ctr" anchorCtr="0">
          <a:noAutofit/>
        </a:bodyPr>
        <a:lstStyle/>
        <a:p>
          <a:pPr marL="0" lvl="0" indent="0" algn="l" defTabSz="800100">
            <a:lnSpc>
              <a:spcPct val="90000"/>
            </a:lnSpc>
            <a:spcBef>
              <a:spcPct val="0"/>
            </a:spcBef>
            <a:spcAft>
              <a:spcPct val="35000"/>
            </a:spcAft>
            <a:buNone/>
          </a:pPr>
          <a:r>
            <a:rPr lang="nb-NO" sz="1800" b="1" kern="1200" dirty="0"/>
            <a:t>Pilotanlegg</a:t>
          </a:r>
        </a:p>
      </dsp:txBody>
      <dsp:txXfrm>
        <a:off x="445502" y="156239"/>
        <a:ext cx="3917570" cy="422306"/>
      </dsp:txXfrm>
    </dsp:sp>
    <dsp:sp modelId="{D27F914E-E87D-4DE6-8511-DE796CB64672}">
      <dsp:nvSpPr>
        <dsp:cNvPr id="0" name=""/>
        <dsp:cNvSpPr/>
      </dsp:nvSpPr>
      <dsp:spPr>
        <a:xfrm>
          <a:off x="0" y="1239823"/>
          <a:ext cx="5661804" cy="703237"/>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9419" tIns="395732" rIns="439419" bIns="99568" numCol="1" spcCol="1270" anchor="t" anchorCtr="0">
          <a:noAutofit/>
        </a:bodyPr>
        <a:lstStyle/>
        <a:p>
          <a:pPr marL="114300" lvl="1" indent="-114300" algn="l" defTabSz="622300">
            <a:lnSpc>
              <a:spcPct val="90000"/>
            </a:lnSpc>
            <a:spcBef>
              <a:spcPct val="0"/>
            </a:spcBef>
            <a:spcAft>
              <a:spcPct val="15000"/>
            </a:spcAft>
            <a:buChar char="•"/>
          </a:pPr>
          <a:r>
            <a:rPr lang="nb-NO" sz="1400" kern="1200" dirty="0">
              <a:solidFill>
                <a:schemeClr val="tx1"/>
              </a:solidFill>
              <a:effectLst/>
              <a:latin typeface="+mn-lt"/>
              <a:ea typeface="+mn-ea"/>
              <a:cs typeface="+mn-cs"/>
            </a:rPr>
            <a:t>videreutvikling av en fungerende løsning for uttesting i stor skala</a:t>
          </a:r>
          <a:endParaRPr lang="nb-NO" sz="1400" kern="1200" dirty="0"/>
        </a:p>
      </dsp:txBody>
      <dsp:txXfrm>
        <a:off x="0" y="1239823"/>
        <a:ext cx="5661804" cy="703237"/>
      </dsp:txXfrm>
    </dsp:sp>
    <dsp:sp modelId="{B3D76260-A05B-4A32-B296-055CE8175D7D}">
      <dsp:nvSpPr>
        <dsp:cNvPr id="0" name=""/>
        <dsp:cNvSpPr/>
      </dsp:nvSpPr>
      <dsp:spPr>
        <a:xfrm>
          <a:off x="283090" y="1026262"/>
          <a:ext cx="3963262" cy="4940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02" tIns="0" rIns="149802" bIns="0" numCol="1" spcCol="1270" anchor="ctr" anchorCtr="0">
          <a:noAutofit/>
        </a:bodyPr>
        <a:lstStyle/>
        <a:p>
          <a:pPr marL="0" lvl="0" indent="0" algn="l" defTabSz="800100">
            <a:lnSpc>
              <a:spcPct val="90000"/>
            </a:lnSpc>
            <a:spcBef>
              <a:spcPct val="0"/>
            </a:spcBef>
            <a:spcAft>
              <a:spcPct val="35000"/>
            </a:spcAft>
            <a:buNone/>
          </a:pPr>
          <a:r>
            <a:rPr lang="nb-NO" sz="1800" b="1" kern="1200" dirty="0"/>
            <a:t>Demonstrasjonsanlegg</a:t>
          </a:r>
        </a:p>
      </dsp:txBody>
      <dsp:txXfrm>
        <a:off x="307205" y="1050377"/>
        <a:ext cx="3915032" cy="44577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87918"/>
          </a:xfrm>
          <a:prstGeom prst="rect">
            <a:avLst/>
          </a:prstGeom>
        </p:spPr>
        <p:txBody>
          <a:bodyPr vert="horz" lIns="91010" tIns="45505" rIns="91010" bIns="45505" rtlCol="0"/>
          <a:lstStyle>
            <a:lvl1pPr algn="l">
              <a:defRPr sz="1200"/>
            </a:lvl1pPr>
          </a:lstStyle>
          <a:p>
            <a:endParaRPr lang="en-US"/>
          </a:p>
        </p:txBody>
      </p:sp>
      <p:sp>
        <p:nvSpPr>
          <p:cNvPr id="3" name="Date Placeholder 2"/>
          <p:cNvSpPr>
            <a:spLocks noGrp="1"/>
          </p:cNvSpPr>
          <p:nvPr>
            <p:ph type="dt" sz="quarter" idx="1"/>
          </p:nvPr>
        </p:nvSpPr>
        <p:spPr>
          <a:xfrm>
            <a:off x="3776946" y="0"/>
            <a:ext cx="2890568" cy="487918"/>
          </a:xfrm>
          <a:prstGeom prst="rect">
            <a:avLst/>
          </a:prstGeom>
        </p:spPr>
        <p:txBody>
          <a:bodyPr vert="horz" lIns="91010" tIns="45505" rIns="91010" bIns="45505" rtlCol="0"/>
          <a:lstStyle>
            <a:lvl1pPr algn="r">
              <a:defRPr sz="1200"/>
            </a:lvl1pPr>
          </a:lstStyle>
          <a:p>
            <a:fld id="{A8C55D9E-E6E1-4811-8E77-466AC8AC910C}" type="datetimeFigureOut">
              <a:rPr lang="en-US" smtClean="0"/>
              <a:t>9/11/2017</a:t>
            </a:fld>
            <a:endParaRPr lang="en-US"/>
          </a:p>
        </p:txBody>
      </p:sp>
      <p:sp>
        <p:nvSpPr>
          <p:cNvPr id="4" name="Footer Placeholder 3"/>
          <p:cNvSpPr>
            <a:spLocks noGrp="1"/>
          </p:cNvSpPr>
          <p:nvPr>
            <p:ph type="ftr" sz="quarter" idx="2"/>
          </p:nvPr>
        </p:nvSpPr>
        <p:spPr>
          <a:xfrm>
            <a:off x="0" y="9264098"/>
            <a:ext cx="2890568" cy="487918"/>
          </a:xfrm>
          <a:prstGeom prst="rect">
            <a:avLst/>
          </a:prstGeom>
        </p:spPr>
        <p:txBody>
          <a:bodyPr vert="horz" lIns="91010" tIns="45505" rIns="91010" bIns="45505" rtlCol="0" anchor="b"/>
          <a:lstStyle>
            <a:lvl1pPr algn="l">
              <a:defRPr sz="1200"/>
            </a:lvl1pPr>
          </a:lstStyle>
          <a:p>
            <a:endParaRPr lang="en-US"/>
          </a:p>
        </p:txBody>
      </p:sp>
      <p:sp>
        <p:nvSpPr>
          <p:cNvPr id="5" name="Slide Number Placeholder 4"/>
          <p:cNvSpPr>
            <a:spLocks noGrp="1"/>
          </p:cNvSpPr>
          <p:nvPr>
            <p:ph type="sldNum" sz="quarter" idx="3"/>
          </p:nvPr>
        </p:nvSpPr>
        <p:spPr>
          <a:xfrm>
            <a:off x="3776946" y="9264098"/>
            <a:ext cx="2890568" cy="487918"/>
          </a:xfrm>
          <a:prstGeom prst="rect">
            <a:avLst/>
          </a:prstGeom>
        </p:spPr>
        <p:txBody>
          <a:bodyPr vert="horz" lIns="91010" tIns="45505" rIns="91010" bIns="45505" rtlCol="0" anchor="b"/>
          <a:lstStyle>
            <a:lvl1pPr algn="r">
              <a:defRPr sz="1200"/>
            </a:lvl1pPr>
          </a:lstStyle>
          <a:p>
            <a:fld id="{F5AA8238-6041-420F-87FC-227AD9885CFB}" type="slidenum">
              <a:rPr lang="en-US" smtClean="0"/>
              <a:t>‹#›</a:t>
            </a:fld>
            <a:endParaRPr lang="en-US"/>
          </a:p>
        </p:txBody>
      </p:sp>
    </p:spTree>
    <p:extLst>
      <p:ext uri="{BB962C8B-B14F-4D97-AF65-F5344CB8AC3E}">
        <p14:creationId xmlns:p14="http://schemas.microsoft.com/office/powerpoint/2010/main" val="187052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89938" cy="489374"/>
          </a:xfrm>
          <a:prstGeom prst="rect">
            <a:avLst/>
          </a:prstGeom>
        </p:spPr>
        <p:txBody>
          <a:bodyPr vert="horz" lIns="91010" tIns="45505" rIns="91010" bIns="45505"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010" tIns="45505" rIns="91010" bIns="45505" rtlCol="0"/>
          <a:lstStyle>
            <a:lvl1pPr algn="r">
              <a:defRPr sz="1200"/>
            </a:lvl1pPr>
          </a:lstStyle>
          <a:p>
            <a:fld id="{79CB05C7-2979-4A09-A3FC-F50EDF6A753F}" type="datetimeFigureOut">
              <a:rPr lang="nb-NO" smtClean="0"/>
              <a:t>11.09.2017</a:t>
            </a:fld>
            <a:endParaRPr lang="nb-NO"/>
          </a:p>
        </p:txBody>
      </p:sp>
      <p:sp>
        <p:nvSpPr>
          <p:cNvPr id="4" name="Plassholder for lysbilde 3"/>
          <p:cNvSpPr>
            <a:spLocks noGrp="1" noRot="1" noChangeAspect="1"/>
          </p:cNvSpPr>
          <p:nvPr>
            <p:ph type="sldImg" idx="2"/>
          </p:nvPr>
        </p:nvSpPr>
        <p:spPr>
          <a:xfrm>
            <a:off x="1139825" y="1219200"/>
            <a:ext cx="4389438" cy="3292475"/>
          </a:xfrm>
          <a:prstGeom prst="rect">
            <a:avLst/>
          </a:prstGeom>
          <a:noFill/>
          <a:ln w="12700">
            <a:solidFill>
              <a:prstClr val="black"/>
            </a:solidFill>
          </a:ln>
        </p:spPr>
        <p:txBody>
          <a:bodyPr vert="horz" lIns="91010" tIns="45505" rIns="91010" bIns="45505"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010" tIns="45505" rIns="91010" bIns="45505"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64227"/>
            <a:ext cx="2889938" cy="489373"/>
          </a:xfrm>
          <a:prstGeom prst="rect">
            <a:avLst/>
          </a:prstGeom>
        </p:spPr>
        <p:txBody>
          <a:bodyPr vert="horz" lIns="91010" tIns="45505" rIns="91010" bIns="45505"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7"/>
            <a:ext cx="2889938" cy="489373"/>
          </a:xfrm>
          <a:prstGeom prst="rect">
            <a:avLst/>
          </a:prstGeom>
        </p:spPr>
        <p:txBody>
          <a:bodyPr vert="horz" lIns="91010" tIns="45505" rIns="91010" bIns="45505" rtlCol="0" anchor="b"/>
          <a:lstStyle>
            <a:lvl1pPr algn="r">
              <a:defRPr sz="1200"/>
            </a:lvl1pPr>
          </a:lstStyle>
          <a:p>
            <a:fld id="{98CD09A1-4EAF-4301-81B7-2D5498A8DC20}" type="slidenum">
              <a:rPr lang="nb-NO" smtClean="0"/>
              <a:t>‹#›</a:t>
            </a:fld>
            <a:endParaRPr lang="nb-NO"/>
          </a:p>
        </p:txBody>
      </p:sp>
    </p:spTree>
    <p:extLst>
      <p:ext uri="{BB962C8B-B14F-4D97-AF65-F5344CB8AC3E}">
        <p14:creationId xmlns:p14="http://schemas.microsoft.com/office/powerpoint/2010/main" val="4781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a:p>
            <a:r>
              <a:rPr lang="nb-NO" sz="1200" baseline="0" dirty="0"/>
              <a:t>Pilen viser formålet for Innovasjon Norge; bidra til en positiv utvikling av norsk næringsliv; flere arbeidsplasser, økt lønnsomhet, økt eksport.  Bærekraft er sentral i alle våre tjenester. Bærekraftige bedrifter blir prioritert – når det gjelder tilgang på alle våre tjenester. </a:t>
            </a:r>
          </a:p>
          <a:p>
            <a:endParaRPr lang="nb-NO" sz="1200" baseline="0" dirty="0"/>
          </a:p>
          <a:p>
            <a:r>
              <a:rPr lang="nb-NO" sz="1200" baseline="0" dirty="0"/>
              <a:t>Hver av disse figurene er knyttet til en underside – slide </a:t>
            </a:r>
            <a:r>
              <a:rPr lang="nb-NO" sz="1200" baseline="0" dirty="0" err="1"/>
              <a:t>nr</a:t>
            </a:r>
            <a:r>
              <a:rPr lang="nb-NO" sz="1200" baseline="0" dirty="0"/>
              <a:t> 24-28 – gjennom </a:t>
            </a:r>
            <a:r>
              <a:rPr lang="nb-NO" sz="1200" baseline="0" dirty="0" err="1"/>
              <a:t>hyperlink</a:t>
            </a:r>
            <a:r>
              <a:rPr lang="nb-NO" sz="1200" baseline="0" dirty="0"/>
              <a:t>.  Ved å trykke på figuren vil man komme over til undersiden.  Når man er ferdig med å snakke om den underliggende foilen, kan man trykke på figuren igjen og man kommer tilbake til hovedsiden.</a:t>
            </a:r>
            <a:endParaRPr lang="nb-NO" sz="1200" dirty="0">
              <a:latin typeface="Verdana" pitchFamily="34" charset="0"/>
            </a:endParaRPr>
          </a:p>
          <a:p>
            <a:endParaRPr lang="nb-NO" dirty="0"/>
          </a:p>
        </p:txBody>
      </p:sp>
      <p:sp>
        <p:nvSpPr>
          <p:cNvPr id="4" name="Plassholder for lysbildenummer 3"/>
          <p:cNvSpPr>
            <a:spLocks noGrp="1"/>
          </p:cNvSpPr>
          <p:nvPr>
            <p:ph type="sldNum" sz="quarter" idx="10"/>
          </p:nvPr>
        </p:nvSpPr>
        <p:spPr/>
        <p:txBody>
          <a:bodyPr/>
          <a:lstStyle/>
          <a:p>
            <a:fld id="{98CD09A1-4EAF-4301-81B7-2D5498A8DC20}" type="slidenum">
              <a:rPr lang="nb-NO" smtClean="0"/>
              <a:t>2</a:t>
            </a:fld>
            <a:endParaRPr lang="nb-NO"/>
          </a:p>
        </p:txBody>
      </p:sp>
    </p:spTree>
    <p:extLst>
      <p:ext uri="{BB962C8B-B14F-4D97-AF65-F5344CB8AC3E}">
        <p14:creationId xmlns:p14="http://schemas.microsoft.com/office/powerpoint/2010/main" val="125952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8CD09A1-4EAF-4301-81B7-2D5498A8DC20}" type="slidenum">
              <a:rPr lang="nb-NO" smtClean="0"/>
              <a:t>11</a:t>
            </a:fld>
            <a:endParaRPr lang="nb-NO"/>
          </a:p>
        </p:txBody>
      </p:sp>
    </p:spTree>
    <p:extLst>
      <p:ext uri="{BB962C8B-B14F-4D97-AF65-F5344CB8AC3E}">
        <p14:creationId xmlns:p14="http://schemas.microsoft.com/office/powerpoint/2010/main" val="50819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Hva ser vi etter?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dirty="0"/>
          </a:p>
          <a:p>
            <a:pPr marL="0" marR="0" indent="0" algn="l" defTabSz="914400" rtl="0" eaLnBrk="1" fontAlgn="auto" latinLnBrk="0" hangingPunct="1">
              <a:lnSpc>
                <a:spcPct val="100000"/>
              </a:lnSpc>
              <a:spcBef>
                <a:spcPts val="0"/>
              </a:spcBef>
              <a:spcAft>
                <a:spcPts val="0"/>
              </a:spcAft>
              <a:buClrTx/>
              <a:buSzTx/>
              <a:buFontTx/>
              <a:buNone/>
              <a:tabLst/>
              <a:defRPr/>
            </a:pPr>
            <a:r>
              <a:rPr lang="nb-NO" b="0" dirty="0"/>
              <a:t>Det</a:t>
            </a:r>
            <a:r>
              <a:rPr lang="nb-NO" b="0" baseline="0" dirty="0"/>
              <a:t> er vesentlig at bedrifter som søker finansiering hos oss, har gode svar på disse spørsmålene.  Unngå konkurransevridning.  Sikre at markedet faktisk er betalingsvillig.  At bedriften har gjennomføringsevne; teknologisk, organisatorisk og økonomisk. Har bedriften de ressursene som skal til?</a:t>
            </a:r>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a:t>Vi skal bidra til at gode prosjekter blir realisert.  Kan de realiseres uten oss, har vi ikke noen rolle. Vi skal gi den risikoavlastningen som skal til.  </a:t>
            </a:r>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a:t>Hva er et godt prosjekt?  Svar; et prosjekt som både løser et behov i markedet – og en samfunnsutfordring </a:t>
            </a:r>
            <a:r>
              <a:rPr lang="nb-NO" b="0" baseline="0" dirty="0">
                <a:sym typeface="Wingdings" panose="05000000000000000000" pitchFamily="2" charset="2"/>
              </a:rPr>
              <a:t></a:t>
            </a:r>
            <a:endParaRPr lang="nb-NO"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0" dirty="0"/>
          </a:p>
        </p:txBody>
      </p:sp>
      <p:sp>
        <p:nvSpPr>
          <p:cNvPr id="4" name="Plassholder for lysbildenummer 3"/>
          <p:cNvSpPr>
            <a:spLocks noGrp="1"/>
          </p:cNvSpPr>
          <p:nvPr>
            <p:ph type="sldNum" sz="quarter" idx="10"/>
          </p:nvPr>
        </p:nvSpPr>
        <p:spPr/>
        <p:txBody>
          <a:bodyPr/>
          <a:lstStyle/>
          <a:p>
            <a:fld id="{98CD09A1-4EAF-4301-81B7-2D5498A8DC20}" type="slidenum">
              <a:rPr lang="nb-NO" smtClean="0"/>
              <a:t>12</a:t>
            </a:fld>
            <a:endParaRPr lang="nb-NO"/>
          </a:p>
        </p:txBody>
      </p:sp>
    </p:spTree>
    <p:extLst>
      <p:ext uri="{BB962C8B-B14F-4D97-AF65-F5344CB8AC3E}">
        <p14:creationId xmlns:p14="http://schemas.microsoft.com/office/powerpoint/2010/main" val="185763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6800" cy="3657600"/>
          </a:xfrm>
        </p:spPr>
      </p:sp>
      <p:sp>
        <p:nvSpPr>
          <p:cNvPr id="3" name="Notes Placeholder 2"/>
          <p:cNvSpPr>
            <a:spLocks noGrp="1"/>
          </p:cNvSpPr>
          <p:nvPr>
            <p:ph type="body" idx="1"/>
          </p:nvPr>
        </p:nvSpPr>
        <p:spPr/>
        <p:txBody>
          <a:bodyPr/>
          <a:lstStyle/>
          <a:p>
            <a:r>
              <a:rPr lang="nb-NO" sz="1100" dirty="0">
                <a:solidFill>
                  <a:srgbClr val="000000"/>
                </a:solidFill>
                <a:ea typeface="Batang"/>
                <a:cs typeface="Verdana"/>
              </a:rPr>
              <a:t>Det er to hovedtyper av prosjekter som kan støttes med tilskudd eller en kombinasjon av tilskudd og lån:</a:t>
            </a:r>
            <a:endParaRPr lang="nb-NO" sz="1100" dirty="0">
              <a:ea typeface="Batang"/>
            </a:endParaRPr>
          </a:p>
          <a:p>
            <a:r>
              <a:rPr lang="nb-NO" sz="1100" dirty="0">
                <a:solidFill>
                  <a:srgbClr val="000000"/>
                </a:solidFill>
                <a:ea typeface="Batang"/>
                <a:cs typeface="Verdana"/>
              </a:rPr>
              <a:t> </a:t>
            </a:r>
            <a:endParaRPr lang="nb-NO" sz="1100" dirty="0">
              <a:ea typeface="Batang"/>
            </a:endParaRPr>
          </a:p>
          <a:p>
            <a:pPr marL="344292" indent="-344292">
              <a:buFont typeface="Verdana"/>
              <a:buChar char="-"/>
            </a:pPr>
            <a:r>
              <a:rPr lang="nb-NO" sz="1100" dirty="0">
                <a:solidFill>
                  <a:srgbClr val="000000"/>
                </a:solidFill>
                <a:ea typeface="Batang"/>
                <a:cs typeface="Verdana"/>
              </a:rPr>
              <a:t>Gjennomføring av utviklingsarbeid i forbindelse med planlegging, investering og testing av pilot- og demonstrasjonsanlegg for nye miljøvennlige løsninger og teknologi.</a:t>
            </a:r>
            <a:endParaRPr lang="nb-NO" sz="1100" dirty="0">
              <a:ea typeface="Batang"/>
              <a:cs typeface="Verdana"/>
            </a:endParaRPr>
          </a:p>
          <a:p>
            <a:r>
              <a:rPr lang="nb-NO" sz="1100" dirty="0">
                <a:solidFill>
                  <a:srgbClr val="000000"/>
                </a:solidFill>
                <a:ea typeface="Batang"/>
                <a:cs typeface="Verdana"/>
              </a:rPr>
              <a:t> </a:t>
            </a:r>
            <a:endParaRPr lang="nb-NO" sz="1100" dirty="0">
              <a:ea typeface="Batang"/>
            </a:endParaRPr>
          </a:p>
          <a:p>
            <a:pPr marL="344292" indent="-344292">
              <a:buFont typeface="Verdana"/>
              <a:buChar char="-"/>
            </a:pPr>
            <a:r>
              <a:rPr lang="nb-NO" sz="1100" dirty="0">
                <a:solidFill>
                  <a:srgbClr val="000000"/>
                </a:solidFill>
                <a:ea typeface="Batang"/>
                <a:cs typeface="Verdana"/>
              </a:rPr>
              <a:t>Bygging av pilot og demonstrasjonsanlegg i Norge som gir høyere miljøbeskyttelse enn EU-standard . Eks et fiskeoppdrettsanlegg som skal bygges lukket og alle utslipp fra anlegget renses. Dette er over EU-krav. Kostnaden med dette anlegget sammenlignes med et ordinært anlegg. Merkostnaden er differansen.</a:t>
            </a:r>
          </a:p>
          <a:p>
            <a:pPr marL="344292" indent="-344292">
              <a:buFont typeface="Verdana"/>
              <a:buChar char="-"/>
            </a:pPr>
            <a:endParaRPr lang="nb-NO" sz="1100" dirty="0">
              <a:solidFill>
                <a:srgbClr val="000000"/>
              </a:solidFill>
              <a:ea typeface="Batang"/>
              <a:cs typeface="Verdana"/>
            </a:endParaRPr>
          </a:p>
          <a:p>
            <a:r>
              <a:rPr lang="nb-NO" b="1" dirty="0"/>
              <a:t>Støttenivå </a:t>
            </a:r>
            <a:endParaRPr lang="nb-NO" dirty="0"/>
          </a:p>
          <a:p>
            <a:r>
              <a:rPr lang="nb-NO" dirty="0"/>
              <a:t> </a:t>
            </a:r>
          </a:p>
          <a:p>
            <a:r>
              <a:rPr lang="nb-NO" dirty="0"/>
              <a:t>All støtte som gis over ordningen skal være i samsvar med reglene i </a:t>
            </a:r>
            <a:r>
              <a:rPr lang="nb-NO" dirty="0" err="1"/>
              <a:t>statstøtte</a:t>
            </a:r>
            <a:r>
              <a:rPr lang="nb-NO" dirty="0"/>
              <a:t>-regelverkets gruppeunntak.</a:t>
            </a:r>
          </a:p>
          <a:p>
            <a:r>
              <a:rPr lang="nb-NO" dirty="0"/>
              <a:t> </a:t>
            </a:r>
          </a:p>
          <a:p>
            <a:r>
              <a:rPr lang="nb-NO" dirty="0"/>
              <a:t>Støttenivået vil variere med ulik prosjekttype, bedriftsstørrelse, fase og formål. </a:t>
            </a:r>
          </a:p>
          <a:p>
            <a:r>
              <a:rPr lang="nb-NO" dirty="0"/>
              <a:t>Innovasjon Norge skal ta stilling til hva som er tilstrekkelig tilskudd for å utløse gjennomføring av prosjektet, og ta stilling til støtteomfang innenfor EØS regelverkets rammer for støtteintensitet. Miljøteknologiordningen er innmeldt til ESA etter flere</a:t>
            </a:r>
            <a:r>
              <a:rPr lang="nb-NO" strike="sngStrike" dirty="0"/>
              <a:t> </a:t>
            </a:r>
            <a:r>
              <a:rPr lang="nb-NO" u="sng" dirty="0"/>
              <a:t> </a:t>
            </a:r>
            <a:r>
              <a:rPr lang="nb-NO" dirty="0"/>
              <a:t>støtteregimer under det alminnelige gruppeunntaket. Etter gruppeunntaket kan ikke  støttetildeling til et enkelt prosjekt overstige EUR 7,5 mill. Dersom det skal tildeles høyere støtte enn EUR 7,5 mill.  må dette notifiseres særskilt til ESA.</a:t>
            </a:r>
          </a:p>
          <a:p>
            <a:pPr marL="344292" indent="-344292">
              <a:buFont typeface="Verdana"/>
              <a:buChar char="-"/>
            </a:pPr>
            <a:endParaRPr lang="nb-NO" sz="1100" dirty="0">
              <a:ea typeface="Batang"/>
              <a:cs typeface="Verdana"/>
            </a:endParaRPr>
          </a:p>
          <a:p>
            <a:r>
              <a:rPr lang="nb-NO" sz="1100" b="1" dirty="0">
                <a:solidFill>
                  <a:srgbClr val="000000"/>
                </a:solidFill>
                <a:ea typeface="Batang"/>
                <a:cs typeface="Verdana"/>
              </a:rPr>
              <a:t> </a:t>
            </a:r>
            <a:endParaRPr lang="nb-NO" sz="1100" dirty="0">
              <a:ea typeface="Batang"/>
            </a:endParaRPr>
          </a:p>
          <a:p>
            <a:endParaRPr lang="nb-NO" dirty="0"/>
          </a:p>
        </p:txBody>
      </p:sp>
      <p:sp>
        <p:nvSpPr>
          <p:cNvPr id="4" name="Slide Number Placeholder 3"/>
          <p:cNvSpPr>
            <a:spLocks noGrp="1"/>
          </p:cNvSpPr>
          <p:nvPr>
            <p:ph type="sldNum" sz="quarter" idx="10"/>
          </p:nvPr>
        </p:nvSpPr>
        <p:spPr/>
        <p:txBody>
          <a:bodyPr/>
          <a:lstStyle/>
          <a:p>
            <a:pPr>
              <a:defRPr/>
            </a:pPr>
            <a:fld id="{6ED8F142-04F1-4202-8CA3-F6575F2223AE}" type="slidenum">
              <a:rPr lang="nn-NO" smtClean="0">
                <a:solidFill>
                  <a:prstClr val="black"/>
                </a:solidFill>
              </a:rPr>
              <a:pPr>
                <a:defRPr/>
              </a:pPr>
              <a:t>13</a:t>
            </a:fld>
            <a:endParaRPr lang="nn-NO">
              <a:solidFill>
                <a:prstClr val="black"/>
              </a:solidFill>
            </a:endParaRPr>
          </a:p>
        </p:txBody>
      </p:sp>
    </p:spTree>
    <p:extLst>
      <p:ext uri="{BB962C8B-B14F-4D97-AF65-F5344CB8AC3E}">
        <p14:creationId xmlns:p14="http://schemas.microsoft.com/office/powerpoint/2010/main" val="2363596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896938" y="731838"/>
            <a:ext cx="4876800" cy="3657600"/>
          </a:xfrm>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nb-NO" b="1" i="1" dirty="0"/>
              <a:t>1: Støtte til bedrifter som skal gjennomføre utviklingsarbeid i forbindelse med planlegging, investering og testing av pilot- og demonstrasjonsanlegg (FOU-støtte):</a:t>
            </a:r>
            <a:endParaRPr lang="nb-NO" dirty="0"/>
          </a:p>
          <a:p>
            <a:r>
              <a:rPr lang="nb-NO" dirty="0"/>
              <a:t> </a:t>
            </a:r>
          </a:p>
          <a:p>
            <a:r>
              <a:rPr lang="nb-NO" dirty="0"/>
              <a:t>I henhold til statsstøtteregelverket gruppeunntaket artikkel 25</a:t>
            </a:r>
          </a:p>
          <a:p>
            <a:r>
              <a:rPr lang="nb-NO" dirty="0"/>
              <a:t> </a:t>
            </a:r>
          </a:p>
          <a:p>
            <a:r>
              <a:rPr lang="nb-NO" dirty="0"/>
              <a:t>Støtte til </a:t>
            </a:r>
            <a:r>
              <a:rPr lang="nb-NO" dirty="0" err="1"/>
              <a:t>FoUoI</a:t>
            </a:r>
            <a:endParaRPr lang="nb-NO" dirty="0"/>
          </a:p>
          <a:p>
            <a:pPr marL="172146" indent="-172146" defTabSz="459055">
              <a:buFont typeface="Arial" panose="020B0604020202020204" pitchFamily="34" charset="0"/>
              <a:buChar char="•"/>
              <a:defRPr/>
            </a:pPr>
            <a:r>
              <a:rPr lang="nb-NO" dirty="0"/>
              <a:t>Små bedrifter 45 %</a:t>
            </a:r>
          </a:p>
          <a:p>
            <a:pPr marL="172146" indent="-172146" defTabSz="459055">
              <a:buFont typeface="Arial" panose="020B0604020202020204" pitchFamily="34" charset="0"/>
              <a:buChar char="•"/>
              <a:defRPr/>
            </a:pPr>
            <a:r>
              <a:rPr lang="nb-NO" dirty="0"/>
              <a:t>Mellomstore bedrifter 35 %</a:t>
            </a:r>
          </a:p>
          <a:p>
            <a:pPr marL="172146" indent="-172146" defTabSz="459055">
              <a:buFont typeface="Arial" panose="020B0604020202020204" pitchFamily="34" charset="0"/>
              <a:buChar char="•"/>
              <a:defRPr/>
            </a:pPr>
            <a:r>
              <a:rPr lang="nb-NO" dirty="0"/>
              <a:t>Store bedrifter 25 %</a:t>
            </a:r>
          </a:p>
          <a:p>
            <a:endParaRPr lang="nb-NO" dirty="0"/>
          </a:p>
          <a:p>
            <a:r>
              <a:rPr lang="nb-NO" dirty="0"/>
              <a:t>Dette er den vanligste støtteformen i Miljøteknologiordningen </a:t>
            </a:r>
          </a:p>
          <a:p>
            <a:r>
              <a:rPr lang="nb-NO" dirty="0"/>
              <a:t> </a:t>
            </a:r>
          </a:p>
          <a:p>
            <a:r>
              <a:rPr lang="nb-NO" b="1" i="1" dirty="0"/>
              <a:t>Støttemottaker i slike saker er vanligvis den som skal utvikle anlegget, og som vil ha rettighetene til teknologien i etterkant.</a:t>
            </a:r>
          </a:p>
          <a:p>
            <a:r>
              <a:rPr lang="nb-NO" dirty="0"/>
              <a:t> </a:t>
            </a:r>
          </a:p>
          <a:p>
            <a:r>
              <a:rPr lang="nb-NO" dirty="0"/>
              <a:t>Kostnadstyper som kan gi grunnlag for støtte: </a:t>
            </a:r>
          </a:p>
          <a:p>
            <a:pPr marL="172146" indent="-172146">
              <a:buFont typeface="Arial" panose="020B0604020202020204" pitchFamily="34" charset="0"/>
              <a:buChar char="•"/>
            </a:pPr>
            <a:r>
              <a:rPr lang="nb-NO" dirty="0"/>
              <a:t>Kostnader til utvikling av pilot- og demonstrasjonsanlegg</a:t>
            </a:r>
          </a:p>
          <a:p>
            <a:pPr marL="172146" indent="-172146">
              <a:buFont typeface="Arial" panose="020B0604020202020204" pitchFamily="34" charset="0"/>
              <a:buChar char="•"/>
            </a:pPr>
            <a:r>
              <a:rPr lang="nb-NO" dirty="0"/>
              <a:t>Investeringskostnader ved bygging av anlegg</a:t>
            </a:r>
          </a:p>
          <a:p>
            <a:pPr marL="172146" indent="-172146">
              <a:buFont typeface="Arial" panose="020B0604020202020204" pitchFamily="34" charset="0"/>
              <a:buChar char="•"/>
            </a:pPr>
            <a:r>
              <a:rPr lang="nb-NO" dirty="0"/>
              <a:t>Kostnader med testing etter driftsstart</a:t>
            </a:r>
          </a:p>
          <a:p>
            <a:r>
              <a:rPr lang="nb-NO" dirty="0"/>
              <a:t> </a:t>
            </a:r>
          </a:p>
          <a:p>
            <a:r>
              <a:rPr lang="nb-NO" dirty="0"/>
              <a:t>Under FOU regelverket kan det gis støtte til eksperimentell utvikling. Dette omfatter anvendelse av kjent vitenskapelig, teknologisk eller kommersiell kunnskap og ferdigheter som har som mål å skape nye, endrete eller forbedrete produkter, produksjonsmetoder eller tjenester. Det inkluderer også utvikling av kommersielt anvendelige prototyper og pilotprosjekter. </a:t>
            </a:r>
            <a:r>
              <a:rPr lang="nb-NO" i="1" dirty="0"/>
              <a:t>Fremtidige inntekter av prototypen må i så fall trekkes fra i kostnadsgrunnlaget.</a:t>
            </a:r>
            <a:r>
              <a:rPr lang="nb-NO" dirty="0"/>
              <a:t> Nettokostnad knyttet til forsøksproduksjon, inklusiv testing, er også støtteberettiget forutsatt at dette ikke skjer rent kommersielt.</a:t>
            </a:r>
          </a:p>
          <a:p>
            <a:endParaRPr lang="nb-NO" dirty="0"/>
          </a:p>
          <a:p>
            <a:endParaRPr lang="nb-NO" dirty="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1671E1-C5C6-483C-A58A-90BC0C2624AA}" type="slidenum">
              <a:rPr lang="nn-NO">
                <a:solidFill>
                  <a:prstClr val="black"/>
                </a:solidFill>
              </a:rPr>
              <a:pPr>
                <a:defRPr/>
              </a:pPr>
              <a:t>14</a:t>
            </a:fld>
            <a:endParaRPr lang="nn-NO">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p:spPr>
      </p:sp>
      <p:sp>
        <p:nvSpPr>
          <p:cNvPr id="3" name="Notes Placeholder 2"/>
          <p:cNvSpPr>
            <a:spLocks noGrp="1"/>
          </p:cNvSpPr>
          <p:nvPr>
            <p:ph type="body" idx="1"/>
          </p:nvPr>
        </p:nvSpPr>
        <p:spPr/>
        <p:txBody>
          <a:bodyPr/>
          <a:lstStyle/>
          <a:p>
            <a:r>
              <a:rPr lang="nb-NO" b="1" dirty="0"/>
              <a:t>Bedrifter i samarbeid</a:t>
            </a:r>
            <a:endParaRPr lang="nb-NO" dirty="0"/>
          </a:p>
          <a:p>
            <a:r>
              <a:rPr lang="nb-NO" b="1" dirty="0"/>
              <a:t> </a:t>
            </a:r>
            <a:endParaRPr lang="nb-NO" dirty="0"/>
          </a:p>
          <a:p>
            <a:r>
              <a:rPr lang="nb-NO" dirty="0"/>
              <a:t>Innovasjon Norge ønsker å legge til rette for prosjekter der flere bedrifter samarbeider om nye miljøvennlige løsninger, og også </a:t>
            </a:r>
            <a:r>
              <a:rPr lang="nb-NO"/>
              <a:t>EØS-regelverket åpner </a:t>
            </a:r>
            <a:r>
              <a:rPr lang="nb-NO" dirty="0"/>
              <a:t>for samarbeidsbonus. Der to eller flere bedrifter samarbeider, kan bonus utløses for alle de samarbeidende norske bedriftene, ved at hver av partene søker til IN, og at sakene vurderes samtidig og helhetlig av våre beslutningsorganer. For å utløse samarbeidsbonus må en SMB eller en utenlandsk bedrift fra EØS-området være med i samarbeidet. Ingen av de samarbeidende bedriftene kan bidra med mer enn 70 % av prosjektkostnadene.</a:t>
            </a:r>
          </a:p>
          <a:p>
            <a:r>
              <a:rPr lang="nb-NO" dirty="0"/>
              <a:t> </a:t>
            </a:r>
          </a:p>
          <a:p>
            <a:endParaRPr lang="nb-NO" dirty="0"/>
          </a:p>
        </p:txBody>
      </p:sp>
      <p:sp>
        <p:nvSpPr>
          <p:cNvPr id="4" name="Slide Number Placeholder 3"/>
          <p:cNvSpPr>
            <a:spLocks noGrp="1"/>
          </p:cNvSpPr>
          <p:nvPr>
            <p:ph type="sldNum" sz="quarter" idx="10"/>
          </p:nvPr>
        </p:nvSpPr>
        <p:spPr/>
        <p:txBody>
          <a:bodyPr/>
          <a:lstStyle/>
          <a:p>
            <a:pPr>
              <a:defRPr/>
            </a:pPr>
            <a:fld id="{6ED8F142-04F1-4202-8CA3-F6575F2223AE}" type="slidenum">
              <a:rPr lang="nn-NO" smtClean="0"/>
              <a:pPr>
                <a:defRPr/>
              </a:pPr>
              <a:t>15</a:t>
            </a:fld>
            <a:endParaRPr lang="nn-NO"/>
          </a:p>
        </p:txBody>
      </p:sp>
    </p:spTree>
    <p:extLst>
      <p:ext uri="{BB962C8B-B14F-4D97-AF65-F5344CB8AC3E}">
        <p14:creationId xmlns:p14="http://schemas.microsoft.com/office/powerpoint/2010/main" val="405891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896938" y="731838"/>
            <a:ext cx="4875212" cy="3657600"/>
          </a:xfrm>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defTabSz="459055">
              <a:defRPr/>
            </a:pPr>
            <a:r>
              <a:rPr lang="nb-NO" dirty="0"/>
              <a:t>På visse vilkår kan det i tillegg innvilges inntil 15 % samarbeidsbonus.</a:t>
            </a:r>
          </a:p>
          <a:p>
            <a:endParaRPr lang="nb-NO" i="1" dirty="0"/>
          </a:p>
          <a:p>
            <a:r>
              <a:rPr lang="nb-NO" i="1" dirty="0"/>
              <a:t>Muligheter for bruk av samarbeidsbonus i forhold til FOU-støtte:</a:t>
            </a:r>
            <a:endParaRPr lang="nb-NO" dirty="0"/>
          </a:p>
          <a:p>
            <a:r>
              <a:rPr lang="nb-NO" dirty="0"/>
              <a:t>Miljøteknologiordningen retter seg ofte mot umodne bransjer der risikoen er svært høy både teknologisk, markedsmessig og økonomisk. I tillegg er mange av prosjektene store og det er krevende å utløse tilstrekkelig privat kapital til </a:t>
            </a:r>
            <a:r>
              <a:rPr lang="nb-NO" dirty="0" err="1"/>
              <a:t>fullfinansiering</a:t>
            </a:r>
            <a:r>
              <a:rPr lang="nb-NO" dirty="0"/>
              <a:t>. På den andre siden er innovasjonshøyden stor og det er potensial for høy samfunnsøkonomisk lønnsomhet.</a:t>
            </a:r>
          </a:p>
          <a:p>
            <a:r>
              <a:rPr lang="nb-NO" dirty="0"/>
              <a:t> </a:t>
            </a:r>
          </a:p>
          <a:p>
            <a:r>
              <a:rPr lang="nb-NO" dirty="0"/>
              <a:t>På visse vilkår kan det derfor aksepteres økte støttesatser med inntil 15 %-poeng dersom prosjektet innebærer reelt samarbeid mellom uavhengige bedrifter. For å vurdere samarbeidsbonus er det et krav at prosjektet omfatter effektivt samarbeid mellom minst to foretak som er uavhengige av hverandre og hvor intet enkelt foretak dekker mer enn 70 % av støtteberettigede kostnader og hvor prosjektet innebærer samarbeid med minst en SMB eller utenlandsk bedrift innenfor EØS-området. Det er også et krav om at det gis en særskilt begrunnelse for behovet for bruk av samarbeidsbonus, hvor det skal legges vekt på risiko, innovasjonsgrad og bedriftsstørrelse. Der dette er til stede kan samarbeidsbonus nyttes til både små- mellomstore- og store bedrifter.</a:t>
            </a:r>
          </a:p>
          <a:p>
            <a:r>
              <a:rPr lang="nb-NO" dirty="0"/>
              <a:t> </a:t>
            </a:r>
          </a:p>
          <a:p>
            <a:r>
              <a:rPr lang="nb-NO" dirty="0"/>
              <a:t>Støtte etter artikkel 30 kan gis til FOU-arbeid som foregår i Norge selv om pilot-anlegg bygges i internasjonale marked. Det er et vilkår at støtten klart fører til varig verdiskaping i Norge. </a:t>
            </a:r>
            <a:endParaRPr lang="en-US" dirty="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1671E1-C5C6-483C-A58A-90BC0C2624AA}" type="slidenum">
              <a:rPr lang="nn-NO"/>
              <a:pPr fontAlgn="base">
                <a:spcBef>
                  <a:spcPct val="0"/>
                </a:spcBef>
                <a:spcAft>
                  <a:spcPct val="0"/>
                </a:spcAft>
                <a:defRPr/>
              </a:pPr>
              <a:t>16</a:t>
            </a:fld>
            <a:endParaRPr lang="nn-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et </a:t>
            </a:r>
            <a:r>
              <a:rPr lang="en-US" dirty="0" err="1"/>
              <a:t>samarbeidsprosjekt</a:t>
            </a:r>
            <a:r>
              <a:rPr lang="en-US" dirty="0"/>
              <a:t> </a:t>
            </a:r>
            <a:r>
              <a:rPr lang="en-US" dirty="0" err="1"/>
              <a:t>i</a:t>
            </a:r>
            <a:r>
              <a:rPr lang="en-US" dirty="0"/>
              <a:t> NCE Clean Tech Maritime</a:t>
            </a:r>
          </a:p>
          <a:p>
            <a:r>
              <a:rPr lang="en-US" dirty="0" err="1"/>
              <a:t>Totalkostnad</a:t>
            </a:r>
            <a:r>
              <a:rPr lang="en-US"/>
              <a:t>:  73,3 mill kroner</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D09A1-4EAF-4301-81B7-2D5498A8DC20}"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195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xfrm>
            <a:off x="896938" y="731838"/>
            <a:ext cx="4876800" cy="3657600"/>
          </a:xfrm>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nb-NO" b="1" i="1" dirty="0"/>
              <a:t>2: Investeringsstøtte til bedrifter som skal bygge og drive pilot og demonstrasjonsanlegg som gir høyere miljøbeskyttelse enn EU-standard (miljøstøtte): </a:t>
            </a:r>
            <a:endParaRPr lang="nb-NO" dirty="0"/>
          </a:p>
          <a:p>
            <a:r>
              <a:rPr lang="nb-NO" dirty="0"/>
              <a:t> </a:t>
            </a:r>
          </a:p>
          <a:p>
            <a:r>
              <a:rPr lang="nb-NO" dirty="0"/>
              <a:t>I henhold til </a:t>
            </a:r>
            <a:r>
              <a:rPr lang="nb-NO" dirty="0" err="1"/>
              <a:t>statstøtteregelverket</a:t>
            </a:r>
            <a:r>
              <a:rPr lang="nb-NO" dirty="0"/>
              <a:t> gruppeunntaket artikkel 36</a:t>
            </a:r>
          </a:p>
          <a:p>
            <a:endParaRPr lang="nb-NO" dirty="0"/>
          </a:p>
          <a:p>
            <a:r>
              <a:rPr lang="nb-NO" dirty="0"/>
              <a:t>Støtte til merkostnader med teknologi som er bedre enn EUs miljøstandard:</a:t>
            </a:r>
          </a:p>
          <a:p>
            <a:pPr marL="172146" indent="-172146">
              <a:buFont typeface="Arial" panose="020B0604020202020204" pitchFamily="34" charset="0"/>
              <a:buChar char="•"/>
            </a:pPr>
            <a:r>
              <a:rPr lang="nb-NO" dirty="0"/>
              <a:t>Små bedrifter 55%</a:t>
            </a:r>
          </a:p>
          <a:p>
            <a:pPr marL="172146" indent="-172146">
              <a:buFont typeface="Arial" panose="020B0604020202020204" pitchFamily="34" charset="0"/>
              <a:buChar char="•"/>
            </a:pPr>
            <a:r>
              <a:rPr lang="nb-NO" dirty="0"/>
              <a:t>Mellomstore bedrifter 45%</a:t>
            </a:r>
          </a:p>
          <a:p>
            <a:pPr marL="172146" indent="-172146">
              <a:buFont typeface="Arial" panose="020B0604020202020204" pitchFamily="34" charset="0"/>
              <a:buChar char="•"/>
            </a:pPr>
            <a:r>
              <a:rPr lang="nb-NO" dirty="0"/>
              <a:t>Store bedrifter 35%</a:t>
            </a:r>
          </a:p>
          <a:p>
            <a:r>
              <a:rPr lang="nb-NO" b="1" i="1" dirty="0"/>
              <a:t>Støttemottaker i slike saker er vanligvis den som skal eie og drive anlegget.</a:t>
            </a:r>
          </a:p>
          <a:p>
            <a:r>
              <a:rPr lang="nb-NO" dirty="0"/>
              <a:t> </a:t>
            </a:r>
          </a:p>
          <a:p>
            <a:r>
              <a:rPr lang="nb-NO" dirty="0"/>
              <a:t>Kostnadstyper som kan gi grunnlag for støtte: </a:t>
            </a:r>
          </a:p>
          <a:p>
            <a:pPr lvl="0"/>
            <a:r>
              <a:rPr lang="nb-NO" dirty="0"/>
              <a:t>Merkostnader med å bygge et anlegg som overoppfyller EU-standard</a:t>
            </a:r>
          </a:p>
          <a:p>
            <a:pPr lvl="0"/>
            <a:endParaRPr lang="nb-NO" dirty="0"/>
          </a:p>
          <a:p>
            <a:r>
              <a:rPr lang="nb-NO" dirty="0"/>
              <a:t>Skattefunn skal ikke trekkes</a:t>
            </a:r>
            <a:r>
              <a:rPr lang="nb-NO" baseline="0" dirty="0"/>
              <a:t> fra. Samarbeidsbonus ikke mulig.</a:t>
            </a:r>
            <a:endParaRPr lang="nb-NO" dirty="0"/>
          </a:p>
          <a:p>
            <a:r>
              <a:rPr lang="nb-NO" dirty="0"/>
              <a:t>Eksempel på slike anlegg er renseanlegg til luft eller vann som renser bedre enn dagens EU-standard.</a:t>
            </a:r>
          </a:p>
          <a:p>
            <a:endParaRPr lang="nb-NO" dirty="0"/>
          </a:p>
          <a:p>
            <a:pPr defTabSz="459055">
              <a:defRPr/>
            </a:pPr>
            <a:r>
              <a:rPr lang="nb-NO" dirty="0"/>
              <a:t>-----------------</a:t>
            </a:r>
          </a:p>
          <a:p>
            <a:r>
              <a:rPr lang="nb-NO" dirty="0"/>
              <a:t> </a:t>
            </a:r>
          </a:p>
          <a:p>
            <a:r>
              <a:rPr lang="nb-NO" dirty="0"/>
              <a:t>Herunder kan det gis støtte til </a:t>
            </a:r>
            <a:r>
              <a:rPr lang="nb-NO" i="1" dirty="0"/>
              <a:t>investeringer</a:t>
            </a:r>
            <a:r>
              <a:rPr lang="nb-NO" dirty="0"/>
              <a:t> i anlegg med et miljøbeskyttelsesnivå som er høyere enn EUs miljøstandard. Det er merkostnaden sett i forhold til en investering i anvendbar eksisterende teknologi (referanseinvesteringen) som utgjør støttegrunnlaget. Støtten skal beregnes ved å sammenligne med en alternativ investering med samme produksjonskapasitet, som hadde vært foretatt uten støtte og som ikke gir økt miljøbeskyttelse (kontrafaktisk situasjon). Den alternative investeringen skal være teknisk sammenlignbar og forretningsmessig realistisk. </a:t>
            </a:r>
          </a:p>
          <a:p>
            <a:r>
              <a:rPr lang="nb-NO" dirty="0"/>
              <a:t> </a:t>
            </a:r>
          </a:p>
          <a:p>
            <a:r>
              <a:rPr lang="nb-NO" dirty="0"/>
              <a:t>EU-reglene på miljøområdet, som med få unntak er innarbeidet i norsk lovgivning, stiller en rekke krav, f. eks til utslipp til luft og vann, gjenvinning og til bruk av kjemikalier og tungmetaller i produkter. </a:t>
            </a:r>
          </a:p>
          <a:p>
            <a:r>
              <a:rPr lang="nb-NO" dirty="0"/>
              <a:t> </a:t>
            </a:r>
          </a:p>
          <a:p>
            <a:r>
              <a:rPr lang="nb-NO" dirty="0"/>
              <a:t>Det kan også gis støtte dersom norske myndigheter har valgt å innføre nasjonale regler som stiller høyere krav enn EU/EØS-standardene. Prosjektet må derfor ikke nødvendigvis innebære en overoppfyllelse av norske regler. I tillegg vil det kunne gis støtte til prosjekter som innebærer økt miljøbeskyttelse på områder hvor det ikke er vedtatt EU-standarder. Prosjekter som kun innebærer en tidligere oppfyllelse av allerede vedtatte, men ikke iverksatte EU/EØS-krav, kan ikke støttes.</a:t>
            </a:r>
          </a:p>
          <a:p>
            <a:r>
              <a:rPr lang="nb-NO" dirty="0"/>
              <a:t> </a:t>
            </a:r>
          </a:p>
          <a:p>
            <a:r>
              <a:rPr lang="nb-NO" dirty="0"/>
              <a:t>I praksis vil mulighetene for bruk av artikkel 18. måtte vurderes fra sak til sak, ved at man først identifiserer mulige EU-krav, f. eks utslippskrav til industrianlegg, og ser på tiltaket som eventuelt kan støttes i lys av det. Vurderingen vil noen ganger kreve et ”dypdykk” i EUs </a:t>
            </a:r>
            <a:r>
              <a:rPr lang="nb-NO" dirty="0" err="1"/>
              <a:t>miljølovgining</a:t>
            </a:r>
            <a:r>
              <a:rPr lang="nb-NO" dirty="0"/>
              <a:t>. </a:t>
            </a:r>
          </a:p>
          <a:p>
            <a:r>
              <a:rPr lang="en-US" dirty="0"/>
              <a:t> </a:t>
            </a:r>
            <a:endParaRPr lang="nb-NO" dirty="0"/>
          </a:p>
          <a:p>
            <a:r>
              <a:rPr lang="nb-NO" dirty="0"/>
              <a:t>Behandlingsanlegg for avfall, ut over bedriftens eget avfall, omfattes ikke av ordningen.</a:t>
            </a:r>
          </a:p>
          <a:p>
            <a:r>
              <a:rPr lang="nb-NO" dirty="0"/>
              <a:t> </a:t>
            </a:r>
          </a:p>
          <a:p>
            <a:r>
              <a:rPr lang="nb-NO" dirty="0"/>
              <a:t>Alle saker der det innstilles på investeringsstøtte etter </a:t>
            </a:r>
            <a:r>
              <a:rPr lang="nb-NO" dirty="0" err="1"/>
              <a:t>pkt</a:t>
            </a:r>
            <a:r>
              <a:rPr lang="nb-NO" dirty="0"/>
              <a:t> 2, skal avklares med juridisk avdeling før beslutning tas.</a:t>
            </a:r>
          </a:p>
          <a:p>
            <a:r>
              <a:rPr lang="nb-NO" dirty="0"/>
              <a:t> </a:t>
            </a:r>
          </a:p>
          <a:p>
            <a:r>
              <a:rPr lang="nb-NO" dirty="0"/>
              <a:t>Investeringsstøtte til pilot- og demonstrasjonsprosjektet etter EØS regelverkets artikkel 18 kan kun gis til anlegg som skal bygges og etableres i Norge.</a:t>
            </a:r>
          </a:p>
          <a:p>
            <a:pPr eaLnBrk="1" hangingPunct="1">
              <a:spcBef>
                <a:spcPct val="0"/>
              </a:spcBef>
            </a:pPr>
            <a:endParaRPr lang="en-US" dirty="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1671E1-C5C6-483C-A58A-90BC0C2624AA}" type="slidenum">
              <a:rPr lang="nn-NO">
                <a:solidFill>
                  <a:prstClr val="black"/>
                </a:solidFill>
              </a:rPr>
              <a:pPr>
                <a:defRPr/>
              </a:pPr>
              <a:t>18</a:t>
            </a:fld>
            <a:endParaRPr lang="nn-NO">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p:spPr>
      </p:sp>
      <p:sp>
        <p:nvSpPr>
          <p:cNvPr id="3" name="Notes Placeholder 2"/>
          <p:cNvSpPr>
            <a:spLocks noGrp="1"/>
          </p:cNvSpPr>
          <p:nvPr>
            <p:ph type="body" idx="1"/>
          </p:nvPr>
        </p:nvSpPr>
        <p:spPr/>
        <p:txBody>
          <a:bodyPr/>
          <a:lstStyle/>
          <a:p>
            <a:r>
              <a:rPr lang="nb-NO" b="1" dirty="0"/>
              <a:t>Saksbehandling og beslutninger</a:t>
            </a:r>
            <a:endParaRPr lang="nb-NO" dirty="0"/>
          </a:p>
          <a:p>
            <a:r>
              <a:rPr lang="nb-NO" b="1" dirty="0"/>
              <a:t> </a:t>
            </a:r>
            <a:endParaRPr lang="nb-NO" dirty="0"/>
          </a:p>
          <a:p>
            <a:pPr defTabSz="459055"/>
            <a:r>
              <a:rPr lang="nb-NO" dirty="0"/>
              <a:t>Ordningen følger Innovasjon Norges vanlige saksbehandlingsrutiner og beslutningsprosedyrer. </a:t>
            </a:r>
          </a:p>
          <a:p>
            <a:pPr defTabSz="459055"/>
            <a:endParaRPr lang="nb-NO" dirty="0"/>
          </a:p>
          <a:p>
            <a:pPr defTabSz="459055"/>
            <a:r>
              <a:rPr lang="nb-NO" dirty="0"/>
              <a:t>Det er ingen søknadsfrist, og søknader behandles fortløpende ettersom de kommer inn. Saksbehandlingstid avhenger av kompleksitet, og av om søknaden må styrebehandles.</a:t>
            </a:r>
          </a:p>
          <a:p>
            <a:endParaRPr lang="nb-NO" dirty="0"/>
          </a:p>
          <a:p>
            <a:r>
              <a:rPr lang="nb-NO" dirty="0"/>
              <a:t>Kontaktperson for prosedyrer og retningslinjer for ordningen er Bergny Irene Dahl.</a:t>
            </a:r>
          </a:p>
          <a:p>
            <a:endParaRPr lang="nb-NO" dirty="0"/>
          </a:p>
          <a:p>
            <a:r>
              <a:rPr lang="nb-NO" b="1" dirty="0"/>
              <a:t>Eksternt rådgivende panel</a:t>
            </a:r>
            <a:endParaRPr lang="nb-NO" dirty="0"/>
          </a:p>
          <a:p>
            <a:r>
              <a:rPr lang="nb-NO" dirty="0"/>
              <a:t> </a:t>
            </a:r>
          </a:p>
          <a:p>
            <a:r>
              <a:rPr lang="nb-NO" dirty="0"/>
              <a:t>Det skal gjennomføres en prosess med rådgivende panel for alle søknader med innstilling på tilskudd over NOK 4 millioner, og det kan også gjennomføres i mindre saker der det er ny uprøvd teknologi, og det er behov for krevende teknologivurderinger. </a:t>
            </a:r>
          </a:p>
          <a:p>
            <a:r>
              <a:rPr lang="nb-NO" dirty="0"/>
              <a:t> </a:t>
            </a:r>
          </a:p>
          <a:p>
            <a:r>
              <a:rPr lang="nb-NO" dirty="0"/>
              <a:t>I enkelte saker kan det være aktuelt å innhente tredjepartsvurderinger fra eksterne konsulenter. Kostnader med rådgivende panel og innhenting av eksterne vurderinger dekkes av miljøteknologiordningen.</a:t>
            </a:r>
          </a:p>
          <a:p>
            <a:endParaRPr lang="nb-NO" dirty="0"/>
          </a:p>
        </p:txBody>
      </p:sp>
      <p:sp>
        <p:nvSpPr>
          <p:cNvPr id="4" name="Slide Number Placeholder 3"/>
          <p:cNvSpPr>
            <a:spLocks noGrp="1"/>
          </p:cNvSpPr>
          <p:nvPr>
            <p:ph type="sldNum" sz="quarter" idx="10"/>
          </p:nvPr>
        </p:nvSpPr>
        <p:spPr/>
        <p:txBody>
          <a:bodyPr/>
          <a:lstStyle/>
          <a:p>
            <a:pPr>
              <a:defRPr/>
            </a:pPr>
            <a:fld id="{6ED8F142-04F1-4202-8CA3-F6575F2223AE}" type="slidenum">
              <a:rPr lang="nn-NO" smtClean="0"/>
              <a:pPr>
                <a:defRPr/>
              </a:pPr>
              <a:t>19</a:t>
            </a:fld>
            <a:endParaRPr lang="nn-NO"/>
          </a:p>
        </p:txBody>
      </p:sp>
    </p:spTree>
    <p:extLst>
      <p:ext uri="{BB962C8B-B14F-4D97-AF65-F5344CB8AC3E}">
        <p14:creationId xmlns:p14="http://schemas.microsoft.com/office/powerpoint/2010/main" val="3229946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en-US"/>
              <a:t>Støtte gis vanligvis som tilskudd til Forsknings- og Utviklingsaktiviteter i forbindelse med anlegget.  </a:t>
            </a:r>
          </a:p>
          <a:p>
            <a:endParaRPr lang="nb-NO" altLang="en-US"/>
          </a:p>
          <a:p>
            <a:r>
              <a:rPr lang="nb-NO" altLang="en-US"/>
              <a:t>Ta kontakt med ditt nærmeste Innovasjon Norge kontor dersom du ønsker mer informasjon om miljøteknologiordningen, eller gå inn på våre nettsider for mer informasjon.</a:t>
            </a:r>
          </a:p>
          <a:p>
            <a:endParaRPr lang="nb-NO" altLang="en-US"/>
          </a:p>
          <a:p>
            <a:endParaRPr lang="nb-NO" altLang="en-US"/>
          </a:p>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spcBef>
                <a:spcPct val="30000"/>
              </a:spcBef>
              <a:defRPr sz="1200">
                <a:solidFill>
                  <a:schemeClr val="tx1"/>
                </a:solidFill>
                <a:latin typeface="Calibri" pitchFamily="34" charset="0"/>
              </a:defRPr>
            </a:lvl1pPr>
            <a:lvl2pPr marL="742950" indent="-285750" defTabSz="455613" eaLnBrk="0" hangingPunct="0">
              <a:spcBef>
                <a:spcPct val="30000"/>
              </a:spcBef>
              <a:defRPr sz="1200">
                <a:solidFill>
                  <a:schemeClr val="tx1"/>
                </a:solidFill>
                <a:latin typeface="Calibri" pitchFamily="34" charset="0"/>
              </a:defRPr>
            </a:lvl2pPr>
            <a:lvl3pPr marL="1143000" indent="-228600" defTabSz="455613" eaLnBrk="0" hangingPunct="0">
              <a:spcBef>
                <a:spcPct val="30000"/>
              </a:spcBef>
              <a:defRPr sz="1200">
                <a:solidFill>
                  <a:schemeClr val="tx1"/>
                </a:solidFill>
                <a:latin typeface="Calibri" pitchFamily="34" charset="0"/>
              </a:defRPr>
            </a:lvl3pPr>
            <a:lvl4pPr marL="1600200" indent="-228600" defTabSz="455613" eaLnBrk="0" hangingPunct="0">
              <a:spcBef>
                <a:spcPct val="30000"/>
              </a:spcBef>
              <a:defRPr sz="1200">
                <a:solidFill>
                  <a:schemeClr val="tx1"/>
                </a:solidFill>
                <a:latin typeface="Calibri" pitchFamily="34" charset="0"/>
              </a:defRPr>
            </a:lvl4pPr>
            <a:lvl5pPr marL="2057400" indent="-228600" defTabSz="455613"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E1FA1A-0CE8-46E8-BBD4-DEDB58136E10}" type="slidenum">
              <a:rPr lang="nn-NO" altLang="en-US"/>
              <a:pPr eaLnBrk="1" hangingPunct="1">
                <a:spcBef>
                  <a:spcPct val="0"/>
                </a:spcBef>
              </a:pPr>
              <a:t>20</a:t>
            </a:fld>
            <a:endParaRPr lang="nn-NO"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863" indent="-169863">
              <a:buFontTx/>
              <a:buChar char="•"/>
            </a:pPr>
            <a:r>
              <a:rPr lang="nb-NO" altLang="en-US" sz="1000"/>
              <a:t>ALLE  bedrifter, store og små, i ALLE sektorer, som skal i gang med pilot- og demonstrasjonsprosjekter innen miljøteknologi, kan søke på ordningen.</a:t>
            </a:r>
            <a:br>
              <a:rPr lang="nb-NO" altLang="en-US" sz="1000"/>
            </a:br>
            <a:endParaRPr lang="nb-NO" altLang="en-US" sz="1000"/>
          </a:p>
          <a:p>
            <a:pPr marL="169863" indent="-169863">
              <a:buFontTx/>
              <a:buChar char="•"/>
            </a:pPr>
            <a:r>
              <a:rPr lang="nb-NO" altLang="en-US" sz="1000"/>
              <a:t>Finansieringsordningen er landsdekkende. </a:t>
            </a:r>
          </a:p>
          <a:p>
            <a:pPr marL="169863" indent="-169863">
              <a:buFontTx/>
              <a:buChar char="•"/>
            </a:pPr>
            <a:endParaRPr lang="nb-NO" altLang="en-US" sz="1000" b="1"/>
          </a:p>
          <a:p>
            <a:pPr marL="169863" indent="-169863">
              <a:buFontTx/>
              <a:buChar char="•"/>
            </a:pPr>
            <a:r>
              <a:rPr lang="nb-NO" altLang="en-US" sz="1000" b="1"/>
              <a:t>Mål</a:t>
            </a:r>
            <a:r>
              <a:rPr lang="nb-NO" altLang="en-US" sz="1000"/>
              <a:t>: fremme </a:t>
            </a:r>
            <a:r>
              <a:rPr lang="nb-NO" altLang="en-US" sz="1000" b="1"/>
              <a:t>norsk miljøteknologi </a:t>
            </a:r>
            <a:r>
              <a:rPr lang="nb-NO" altLang="en-US" sz="1000"/>
              <a:t>i nasjonale og internasjonale markeder, og bidra til at norsk industris konkurranseevne styrkes</a:t>
            </a:r>
          </a:p>
          <a:p>
            <a:pPr marL="169863" indent="-169863">
              <a:buFontTx/>
              <a:buChar char="•"/>
            </a:pPr>
            <a:endParaRPr lang="nb-NO" altLang="en-US" sz="1000"/>
          </a:p>
          <a:p>
            <a:pPr marL="169863" indent="-169863">
              <a:buFontTx/>
              <a:buChar char="•"/>
            </a:pPr>
            <a:r>
              <a:rPr lang="nb-NO" altLang="en-US" sz="1000"/>
              <a:t>Vi har fått bevilget 330 MNOK øremerket miljøteknologiprosjekter i 2015.</a:t>
            </a:r>
          </a:p>
          <a:p>
            <a:pPr marL="169863" indent="-169863">
              <a:buFontTx/>
              <a:buChar char="•"/>
            </a:pPr>
            <a:endParaRPr lang="nb-NO" altLang="en-US" sz="1000"/>
          </a:p>
          <a:p>
            <a:pPr marL="169863" indent="-169863">
              <a:buFontTx/>
              <a:buChar char="•"/>
            </a:pPr>
            <a:r>
              <a:rPr lang="nb-NO" altLang="en-US" sz="1000"/>
              <a:t>Ordningen er ikke rettet mot ideutviklingsfasen, og laboratorie-fasen, men skal i hovedsak støtte oppskalerte pilot-og demonstrasjonsanlegg som skal testes under tilnærmet naturlige driftsforhold.  Miljøteknologiordningen vil som regel være relevant i siste fase av et FoU prosjekt –nær kommersialisering. Miljøteknologiordningen støtter ikke forprosjekter og konseptutvikling i tidlig fase. </a:t>
            </a:r>
            <a:br>
              <a:rPr lang="nb-NO" altLang="en-US" sz="1000"/>
            </a:br>
            <a:endParaRPr lang="nb-NO" altLang="en-US" sz="1000"/>
          </a:p>
          <a:p>
            <a:pPr marL="169863" indent="-169863">
              <a:buFontTx/>
              <a:buChar char="•"/>
            </a:pPr>
            <a:endParaRPr lang="en-US" altLang="en-US" sz="1000"/>
          </a:p>
          <a:p>
            <a:pPr marL="169863" indent="-169863">
              <a:buFontTx/>
              <a:buChar char="•"/>
            </a:pPr>
            <a:r>
              <a:rPr lang="en-US" altLang="en-US" sz="1000"/>
              <a:t>Hva kan støttes:</a:t>
            </a:r>
          </a:p>
          <a:p>
            <a:pPr marL="169863" indent="-169863">
              <a:buFontTx/>
              <a:buChar char="•"/>
            </a:pPr>
            <a:endParaRPr lang="en-US" altLang="en-US" sz="1000"/>
          </a:p>
          <a:p>
            <a:pPr marL="169863" indent="-169863"/>
            <a:r>
              <a:rPr lang="nb-NO" altLang="en-US" sz="1000"/>
              <a:t>1) Kostnader til </a:t>
            </a:r>
            <a:r>
              <a:rPr lang="nb-NO" altLang="en-US" sz="1000" b="1"/>
              <a:t>planlegging og utvikling</a:t>
            </a:r>
            <a:r>
              <a:rPr lang="nb-NO" altLang="en-US" sz="1000"/>
              <a:t> av demonstrasjonsanlegg</a:t>
            </a:r>
            <a:endParaRPr lang="en-US" altLang="en-US" sz="1000"/>
          </a:p>
          <a:p>
            <a:pPr marL="169863" indent="-169863"/>
            <a:r>
              <a:rPr lang="nb-NO" altLang="en-US" sz="1000"/>
              <a:t>2) Investeringskostnader i utviklings- og pilotfasen</a:t>
            </a:r>
            <a:endParaRPr lang="en-US" altLang="en-US" sz="1000"/>
          </a:p>
          <a:p>
            <a:pPr marL="169863" indent="-169863"/>
            <a:r>
              <a:rPr lang="nb-NO" altLang="en-US" sz="1000"/>
              <a:t>3) Kostnader med testing etter driftsstart</a:t>
            </a:r>
            <a:endParaRPr lang="en-US" altLang="en-US" sz="1000"/>
          </a:p>
          <a:p>
            <a:pPr marL="169863" indent="-169863"/>
            <a:endParaRPr lang="en-US" altLang="en-US" sz="1000"/>
          </a:p>
          <a:p>
            <a:pPr marL="169863" indent="-169863">
              <a:buFontTx/>
              <a:buChar char="•"/>
            </a:pPr>
            <a:r>
              <a:rPr lang="nb-NO" altLang="en-US" sz="1000"/>
              <a:t>Samordning med andre virkemidler er viktig</a:t>
            </a:r>
            <a:endParaRPr lang="en-US" altLang="en-US" sz="1000"/>
          </a:p>
          <a:p>
            <a:pPr marL="169863" indent="-169863">
              <a:buFontTx/>
              <a:buChar char="•"/>
            </a:pPr>
            <a:r>
              <a:rPr lang="nb-NO" altLang="en-US" sz="1000"/>
              <a:t>Miljøteknologiordningen skal selvfølgelig sees i sammenheng med andre offentlige ordninger som eks. skattefunn, Forskningsrådet og Enova. </a:t>
            </a:r>
            <a:endParaRPr lang="en-US" altLang="en-US" sz="100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spcBef>
                <a:spcPct val="30000"/>
              </a:spcBef>
              <a:defRPr sz="1200">
                <a:solidFill>
                  <a:schemeClr val="tx1"/>
                </a:solidFill>
                <a:latin typeface="Calibri" pitchFamily="34" charset="0"/>
              </a:defRPr>
            </a:lvl1pPr>
            <a:lvl2pPr marL="742950" indent="-285750" defTabSz="455613" eaLnBrk="0" hangingPunct="0">
              <a:spcBef>
                <a:spcPct val="30000"/>
              </a:spcBef>
              <a:defRPr sz="1200">
                <a:solidFill>
                  <a:schemeClr val="tx1"/>
                </a:solidFill>
                <a:latin typeface="Calibri" pitchFamily="34" charset="0"/>
              </a:defRPr>
            </a:lvl2pPr>
            <a:lvl3pPr marL="1143000" indent="-228600" defTabSz="455613" eaLnBrk="0" hangingPunct="0">
              <a:spcBef>
                <a:spcPct val="30000"/>
              </a:spcBef>
              <a:defRPr sz="1200">
                <a:solidFill>
                  <a:schemeClr val="tx1"/>
                </a:solidFill>
                <a:latin typeface="Calibri" pitchFamily="34" charset="0"/>
              </a:defRPr>
            </a:lvl3pPr>
            <a:lvl4pPr marL="1600200" indent="-228600" defTabSz="455613" eaLnBrk="0" hangingPunct="0">
              <a:spcBef>
                <a:spcPct val="30000"/>
              </a:spcBef>
              <a:defRPr sz="1200">
                <a:solidFill>
                  <a:schemeClr val="tx1"/>
                </a:solidFill>
                <a:latin typeface="Calibri" pitchFamily="34" charset="0"/>
              </a:defRPr>
            </a:lvl4pPr>
            <a:lvl5pPr marL="2057400" indent="-228600" defTabSz="455613"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95665C-694E-47BE-9562-66EA63C5FDF7}" type="slidenum">
              <a:rPr lang="nn-NO" altLang="en-US"/>
              <a:pPr eaLnBrk="1" hangingPunct="1">
                <a:spcBef>
                  <a:spcPct val="0"/>
                </a:spcBef>
              </a:pPr>
              <a:t>3</a:t>
            </a:fld>
            <a:endParaRPr lang="nn-NO"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p:spPr>
      </p:sp>
      <p:sp>
        <p:nvSpPr>
          <p:cNvPr id="3" name="Notes Placeholder 2"/>
          <p:cNvSpPr>
            <a:spLocks noGrp="1"/>
          </p:cNvSpPr>
          <p:nvPr>
            <p:ph type="body" idx="1"/>
          </p:nvPr>
        </p:nvSpPr>
        <p:spPr/>
        <p:txBody>
          <a:bodyPr/>
          <a:lstStyle/>
          <a:p>
            <a:r>
              <a:rPr lang="nb-NO" b="1" dirty="0"/>
              <a:t>Forholdet til andre finansieringstjenester</a:t>
            </a:r>
            <a:endParaRPr lang="nb-NO" dirty="0"/>
          </a:p>
          <a:p>
            <a:r>
              <a:rPr lang="nb-NO" dirty="0"/>
              <a:t> </a:t>
            </a:r>
          </a:p>
          <a:p>
            <a:r>
              <a:rPr lang="nb-NO" dirty="0"/>
              <a:t>Bevilgninger under Miljøteknologiordningen sees i sammenheng med annen offentlig støtte, for eksempel finansieringstjenester Innovasjon Norge forvalter, som etablerertilskudd, IFU/OFU og innovasjonslån og ordninger fra Norges forskningsråd, </a:t>
            </a:r>
            <a:r>
              <a:rPr lang="nb-NO" dirty="0" err="1"/>
              <a:t>Enova</a:t>
            </a:r>
            <a:r>
              <a:rPr lang="nb-NO" dirty="0"/>
              <a:t>, Transnova o.a., herunder </a:t>
            </a:r>
            <a:r>
              <a:rPr lang="nb-NO" dirty="0" err="1"/>
              <a:t>SkatteFUNN</a:t>
            </a:r>
            <a:r>
              <a:rPr lang="nb-NO" dirty="0"/>
              <a:t>. </a:t>
            </a:r>
          </a:p>
          <a:p>
            <a:r>
              <a:rPr lang="nb-NO" dirty="0"/>
              <a:t> </a:t>
            </a:r>
          </a:p>
          <a:p>
            <a:r>
              <a:rPr lang="nb-NO" dirty="0"/>
              <a:t>Ny teknologi innenfor bølgekraft, tidevannskraft og vindkraft skal sjekkes ut med </a:t>
            </a:r>
            <a:r>
              <a:rPr lang="nb-NO" dirty="0" err="1"/>
              <a:t>Enovas</a:t>
            </a:r>
            <a:r>
              <a:rPr lang="nb-NO" dirty="0"/>
              <a:t> finansieringstjenester før saken besluttes. </a:t>
            </a:r>
          </a:p>
          <a:p>
            <a:r>
              <a:rPr lang="nb-NO" dirty="0"/>
              <a:t> </a:t>
            </a:r>
          </a:p>
          <a:p>
            <a:r>
              <a:rPr lang="nb-NO" dirty="0"/>
              <a:t>Ny teknologi innenfor landbasert og maritim transportsektor skal sjekkes ut med Transnovas finansieringstjenester før saken besluttes.</a:t>
            </a:r>
          </a:p>
          <a:p>
            <a:r>
              <a:rPr lang="nb-NO" dirty="0"/>
              <a:t> </a:t>
            </a:r>
          </a:p>
          <a:p>
            <a:r>
              <a:rPr lang="nb-NO" dirty="0" err="1"/>
              <a:t>SkatteFUNN</a:t>
            </a:r>
            <a:r>
              <a:rPr lang="nb-NO" dirty="0"/>
              <a:t> skal alltid utnyttes der det er relevant, før FOU- tilskudd tildeles fra Miljøteknologiordningen. Mulighet for Skattefunn skal avklares tidlig i søknadsprosessen.  </a:t>
            </a:r>
          </a:p>
          <a:p>
            <a:r>
              <a:rPr lang="nb-NO" dirty="0"/>
              <a:t> </a:t>
            </a:r>
          </a:p>
          <a:p>
            <a:endParaRPr lang="nb-NO" dirty="0"/>
          </a:p>
          <a:p>
            <a:r>
              <a:rPr lang="nb-NO" dirty="0"/>
              <a:t> </a:t>
            </a:r>
          </a:p>
        </p:txBody>
      </p:sp>
      <p:sp>
        <p:nvSpPr>
          <p:cNvPr id="4" name="Slide Number Placeholder 3"/>
          <p:cNvSpPr>
            <a:spLocks noGrp="1"/>
          </p:cNvSpPr>
          <p:nvPr>
            <p:ph type="sldNum" sz="quarter" idx="10"/>
          </p:nvPr>
        </p:nvSpPr>
        <p:spPr/>
        <p:txBody>
          <a:bodyPr/>
          <a:lstStyle/>
          <a:p>
            <a:pPr>
              <a:defRPr/>
            </a:pPr>
            <a:fld id="{6ED8F142-04F1-4202-8CA3-F6575F2223AE}" type="slidenum">
              <a:rPr lang="nn-NO" smtClean="0"/>
              <a:pPr>
                <a:defRPr/>
              </a:pPr>
              <a:t>21</a:t>
            </a:fld>
            <a:endParaRPr lang="nn-NO"/>
          </a:p>
        </p:txBody>
      </p:sp>
    </p:spTree>
    <p:extLst>
      <p:ext uri="{BB962C8B-B14F-4D97-AF65-F5344CB8AC3E}">
        <p14:creationId xmlns:p14="http://schemas.microsoft.com/office/powerpoint/2010/main" val="497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p:spPr>
      </p:sp>
      <p:sp>
        <p:nvSpPr>
          <p:cNvPr id="3" name="Notes Placeholder 2"/>
          <p:cNvSpPr>
            <a:spLocks noGrp="1"/>
          </p:cNvSpPr>
          <p:nvPr>
            <p:ph type="body" idx="1"/>
          </p:nvPr>
        </p:nvSpPr>
        <p:spPr/>
        <p:txBody>
          <a:bodyPr/>
          <a:lstStyle/>
          <a:p>
            <a:r>
              <a:rPr lang="nb-NO" b="1" dirty="0"/>
              <a:t>Mål</a:t>
            </a:r>
            <a:endParaRPr lang="nb-NO" dirty="0"/>
          </a:p>
          <a:p>
            <a:r>
              <a:rPr lang="nb-NO" b="1" dirty="0"/>
              <a:t> </a:t>
            </a:r>
            <a:endParaRPr lang="nb-NO" dirty="0"/>
          </a:p>
          <a:p>
            <a:r>
              <a:rPr lang="nb-NO" dirty="0"/>
              <a:t>Miljøteknologiordningens formål er å fremme norsk miljøteknologi i nasjonale og internasjonale markeder, og bidra til at norsk næringslivs konkurranseevne styrkes.</a:t>
            </a:r>
          </a:p>
          <a:p>
            <a:endParaRPr lang="nb-NO" dirty="0"/>
          </a:p>
        </p:txBody>
      </p:sp>
      <p:sp>
        <p:nvSpPr>
          <p:cNvPr id="4" name="Slide Number Placeholder 3"/>
          <p:cNvSpPr>
            <a:spLocks noGrp="1"/>
          </p:cNvSpPr>
          <p:nvPr>
            <p:ph type="sldNum" sz="quarter" idx="10"/>
          </p:nvPr>
        </p:nvSpPr>
        <p:spPr/>
        <p:txBody>
          <a:bodyPr/>
          <a:lstStyle/>
          <a:p>
            <a:pPr>
              <a:defRPr/>
            </a:pPr>
            <a:fld id="{6ED8F142-04F1-4202-8CA3-F6575F2223AE}" type="slidenum">
              <a:rPr lang="nn-NO" smtClean="0"/>
              <a:pPr>
                <a:defRPr/>
              </a:pPr>
              <a:t>4</a:t>
            </a:fld>
            <a:endParaRPr lang="nn-NO"/>
          </a:p>
        </p:txBody>
      </p:sp>
    </p:spTree>
    <p:extLst>
      <p:ext uri="{BB962C8B-B14F-4D97-AF65-F5344CB8AC3E}">
        <p14:creationId xmlns:p14="http://schemas.microsoft.com/office/powerpoint/2010/main" val="122388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p:spPr>
      </p:sp>
      <p:sp>
        <p:nvSpPr>
          <p:cNvPr id="3" name="Notes Placeholder 2"/>
          <p:cNvSpPr>
            <a:spLocks noGrp="1"/>
          </p:cNvSpPr>
          <p:nvPr>
            <p:ph type="body" idx="1"/>
          </p:nvPr>
        </p:nvSpPr>
        <p:spPr/>
        <p:txBody>
          <a:bodyPr/>
          <a:lstStyle/>
          <a:p>
            <a:r>
              <a:rPr lang="nb-NO" b="1" dirty="0"/>
              <a:t>Mål</a:t>
            </a:r>
            <a:endParaRPr lang="nb-NO" dirty="0"/>
          </a:p>
          <a:p>
            <a:r>
              <a:rPr lang="nb-NO" b="1" dirty="0"/>
              <a:t> </a:t>
            </a:r>
            <a:endParaRPr lang="nb-NO" dirty="0"/>
          </a:p>
          <a:p>
            <a:r>
              <a:rPr lang="nb-NO" dirty="0"/>
              <a:t>Miljøteknologiordningens formål er å fremme norsk miljøteknologi i nasjonale og internasjonale markeder, og bidra til at norsk næringslivs konkurranseevne styrkes.</a:t>
            </a:r>
          </a:p>
          <a:p>
            <a:endParaRPr lang="nb-NO" dirty="0"/>
          </a:p>
        </p:txBody>
      </p:sp>
      <p:sp>
        <p:nvSpPr>
          <p:cNvPr id="4" name="Slide Number Placeholder 3"/>
          <p:cNvSpPr>
            <a:spLocks noGrp="1"/>
          </p:cNvSpPr>
          <p:nvPr>
            <p:ph type="sldNum" sz="quarter" idx="10"/>
          </p:nvPr>
        </p:nvSpPr>
        <p:spPr/>
        <p:txBody>
          <a:bodyPr/>
          <a:lstStyle/>
          <a:p>
            <a:pPr>
              <a:defRPr/>
            </a:pPr>
            <a:fld id="{6ED8F142-04F1-4202-8CA3-F6575F2223AE}" type="slidenum">
              <a:rPr lang="nn-NO" smtClean="0"/>
              <a:pPr>
                <a:defRPr/>
              </a:pPr>
              <a:t>5</a:t>
            </a:fld>
            <a:endParaRPr lang="nn-NO"/>
          </a:p>
        </p:txBody>
      </p:sp>
    </p:spTree>
    <p:extLst>
      <p:ext uri="{BB962C8B-B14F-4D97-AF65-F5344CB8AC3E}">
        <p14:creationId xmlns:p14="http://schemas.microsoft.com/office/powerpoint/2010/main" val="119369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p:spPr>
      </p:sp>
      <p:sp>
        <p:nvSpPr>
          <p:cNvPr id="3" name="Notes Placeholder 2"/>
          <p:cNvSpPr>
            <a:spLocks noGrp="1"/>
          </p:cNvSpPr>
          <p:nvPr>
            <p:ph type="body" idx="1"/>
          </p:nvPr>
        </p:nvSpPr>
        <p:spPr/>
        <p:txBody>
          <a:bodyPr/>
          <a:lstStyle/>
          <a:p>
            <a:r>
              <a:rPr lang="nb-NO" b="1" dirty="0"/>
              <a:t>Målgruppe</a:t>
            </a:r>
            <a:endParaRPr lang="nb-NO" dirty="0"/>
          </a:p>
          <a:p>
            <a:r>
              <a:rPr lang="nb-NO" dirty="0"/>
              <a:t> </a:t>
            </a:r>
          </a:p>
          <a:p>
            <a:r>
              <a:rPr lang="nb-NO" dirty="0"/>
              <a:t>Små, mellomstore og store bedrifter innenfor alle bransjer over hele landet – som utvikler ny miljøteknologi.</a:t>
            </a:r>
          </a:p>
          <a:p>
            <a:endParaRPr lang="nb-NO" dirty="0"/>
          </a:p>
        </p:txBody>
      </p:sp>
      <p:sp>
        <p:nvSpPr>
          <p:cNvPr id="4" name="Slide Number Placeholder 3"/>
          <p:cNvSpPr>
            <a:spLocks noGrp="1"/>
          </p:cNvSpPr>
          <p:nvPr>
            <p:ph type="sldNum" sz="quarter" idx="10"/>
          </p:nvPr>
        </p:nvSpPr>
        <p:spPr/>
        <p:txBody>
          <a:bodyPr/>
          <a:lstStyle/>
          <a:p>
            <a:fld id="{82B257E0-D054-9142-88DC-0AEB2B71FC3C}" type="slidenum">
              <a:rPr lang="nn-NO" smtClean="0"/>
              <a:pPr/>
              <a:t>6</a:t>
            </a:fld>
            <a:endParaRPr lang="nn-NO"/>
          </a:p>
        </p:txBody>
      </p:sp>
    </p:spTree>
    <p:extLst>
      <p:ext uri="{BB962C8B-B14F-4D97-AF65-F5344CB8AC3E}">
        <p14:creationId xmlns:p14="http://schemas.microsoft.com/office/powerpoint/2010/main" val="192573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p:spPr>
      </p:sp>
      <p:sp>
        <p:nvSpPr>
          <p:cNvPr id="3" name="Notes Placeholder 2"/>
          <p:cNvSpPr>
            <a:spLocks noGrp="1"/>
          </p:cNvSpPr>
          <p:nvPr>
            <p:ph type="body" idx="1"/>
          </p:nvPr>
        </p:nvSpPr>
        <p:spPr/>
        <p:txBody>
          <a:bodyPr/>
          <a:lstStyle/>
          <a:p>
            <a:r>
              <a:rPr lang="nb-NO" b="1" dirty="0"/>
              <a:t>Verdiskaping i Norge</a:t>
            </a:r>
            <a:endParaRPr lang="nb-NO" dirty="0"/>
          </a:p>
          <a:p>
            <a:r>
              <a:rPr lang="nb-NO" dirty="0"/>
              <a:t> </a:t>
            </a:r>
          </a:p>
          <a:p>
            <a:r>
              <a:rPr lang="nb-NO" dirty="0"/>
              <a:t>Miljøteknologiordningen skal fremme norsk miljøteknologi i nasjonale og internasjonale markeder. Prosjektene skal ha et betydelig verdiskapingspotensial i Norge, også ut over prosjektperioden.</a:t>
            </a:r>
          </a:p>
          <a:p>
            <a:r>
              <a:rPr lang="nb-NO" dirty="0"/>
              <a:t> </a:t>
            </a:r>
          </a:p>
          <a:p>
            <a:pPr fontAlgn="base"/>
            <a:r>
              <a:rPr lang="nb-NO" dirty="0"/>
              <a:t>Verdiskaping i Norge vurderes som følgende: </a:t>
            </a:r>
            <a:endParaRPr lang="nb-NO" dirty="0">
              <a:effectLst/>
            </a:endParaRPr>
          </a:p>
          <a:p>
            <a:pPr lvl="0" fontAlgn="base"/>
            <a:r>
              <a:rPr lang="nb-NO" dirty="0"/>
              <a:t>Produksjon av produkter og tjenester i Norge. </a:t>
            </a:r>
          </a:p>
          <a:p>
            <a:pPr lvl="0" fontAlgn="base"/>
            <a:r>
              <a:rPr lang="nb-NO" dirty="0"/>
              <a:t>Utvikling av teknologi, produkter og tjenester i Norge, forutsatt at rettigheter og kompetansemiljø blir værende i Norge</a:t>
            </a:r>
          </a:p>
          <a:p>
            <a:pPr fontAlgn="base"/>
            <a:r>
              <a:rPr lang="nb-NO" dirty="0"/>
              <a:t> </a:t>
            </a:r>
            <a:endParaRPr lang="nb-NO" dirty="0">
              <a:effectLst/>
            </a:endParaRPr>
          </a:p>
          <a:p>
            <a:pPr fontAlgn="base"/>
            <a:r>
              <a:rPr lang="nb-NO" dirty="0"/>
              <a:t>Dette skal synliggjøres i prosjektbeskrivelsen:</a:t>
            </a:r>
            <a:endParaRPr lang="nb-NO" dirty="0">
              <a:effectLst/>
            </a:endParaRPr>
          </a:p>
          <a:p>
            <a:pPr lvl="0" fontAlgn="base"/>
            <a:r>
              <a:rPr lang="nb-NO" dirty="0"/>
              <a:t>Hvor stor andel av prosjektet blir gjennomført i Norge?</a:t>
            </a:r>
          </a:p>
          <a:p>
            <a:pPr lvl="0" fontAlgn="base"/>
            <a:r>
              <a:rPr lang="nb-NO" dirty="0"/>
              <a:t>Hvilken sentral kompetanse bygges opp i Norge gjennom prosjektet og hvor stort blir dette kompetansemiljøet?</a:t>
            </a:r>
          </a:p>
          <a:p>
            <a:pPr lvl="0" fontAlgn="base"/>
            <a:r>
              <a:rPr lang="nb-NO" dirty="0"/>
              <a:t>Hvor stor og hva slags type aktivitet blir det i Norge etter at prosjektet er gjennomført, og som følge av dette?</a:t>
            </a:r>
          </a:p>
          <a:p>
            <a:r>
              <a:rPr lang="nb-NO" dirty="0"/>
              <a:t> </a:t>
            </a:r>
          </a:p>
          <a:p>
            <a:r>
              <a:rPr lang="nb-NO" dirty="0"/>
              <a:t>Miljøprosjekter som kun skal anvende etablert utenlandsk teknologi i Norge er ikke i målgruppen for denne ordningen. Prosjekter der utenlandsk teknologi anvendes som en vesentlig del av pilot- og demonstrasjonsprosjektet kan støttes dersom det er høy innovasjonsgrad i ny sammensetning eller anvendelse av denne teknologien, og nyutviklingen av teknologien gir potensial for vesentlig verdiskaping for virksomheten i Norge. Rettighetene for bruk av de nye innovative løsningene må være avklart.</a:t>
            </a:r>
          </a:p>
          <a:p>
            <a:endParaRPr lang="nb-NO" dirty="0"/>
          </a:p>
          <a:p>
            <a:r>
              <a:rPr lang="nb-NO" dirty="0"/>
              <a:t> </a:t>
            </a:r>
          </a:p>
        </p:txBody>
      </p:sp>
      <p:sp>
        <p:nvSpPr>
          <p:cNvPr id="4" name="Slide Number Placeholder 3"/>
          <p:cNvSpPr>
            <a:spLocks noGrp="1"/>
          </p:cNvSpPr>
          <p:nvPr>
            <p:ph type="sldNum" sz="quarter" idx="10"/>
          </p:nvPr>
        </p:nvSpPr>
        <p:spPr/>
        <p:txBody>
          <a:bodyPr/>
          <a:lstStyle/>
          <a:p>
            <a:fld id="{82B257E0-D054-9142-88DC-0AEB2B71FC3C}" type="slidenum">
              <a:rPr lang="nn-NO" smtClean="0"/>
              <a:pPr/>
              <a:t>7</a:t>
            </a:fld>
            <a:endParaRPr lang="nn-NO"/>
          </a:p>
        </p:txBody>
      </p:sp>
    </p:spTree>
    <p:extLst>
      <p:ext uri="{BB962C8B-B14F-4D97-AF65-F5344CB8AC3E}">
        <p14:creationId xmlns:p14="http://schemas.microsoft.com/office/powerpoint/2010/main" val="192573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Miljøteknologiordningen leter etter:</a:t>
            </a:r>
          </a:p>
          <a:p>
            <a:endParaRPr lang="nb-NO" dirty="0"/>
          </a:p>
          <a:p>
            <a:pPr marL="170623" indent="-170623">
              <a:buFont typeface="Arial" panose="020B0604020202020204" pitchFamily="34" charset="0"/>
              <a:buChar char="•"/>
            </a:pPr>
            <a:r>
              <a:rPr lang="nb-NO" dirty="0"/>
              <a:t>Ny norsk miljøteknologi som kan gi grunnlag for verdiskaping i Norge – Det</a:t>
            </a:r>
            <a:r>
              <a:rPr lang="nb-NO" baseline="0" dirty="0"/>
              <a:t> er mye verdiskaping i de sterke sektorene i Norge, Marin, Olje og Gass, prosessindustri, Maritim. Vi tror det er muligheter for å bygge ny verdiskaping gjennom å utvikle norsk kommersiell miljøteknologi i disse sektorene. I tillegg kommer nye framvoksende næringer, fornybar energi osv.</a:t>
            </a:r>
            <a:br>
              <a:rPr lang="nb-NO" baseline="0" dirty="0"/>
            </a:br>
            <a:endParaRPr lang="nb-NO" dirty="0"/>
          </a:p>
          <a:p>
            <a:pPr marL="170623" indent="-170623">
              <a:buFont typeface="Arial" panose="020B0604020202020204" pitchFamily="34" charset="0"/>
              <a:buChar char="•"/>
            </a:pPr>
            <a:r>
              <a:rPr lang="nb-NO" dirty="0"/>
              <a:t>Ny norsk miljøteknologi som skal vise markedet at den duger – hjemmemarkedet</a:t>
            </a:r>
            <a:r>
              <a:rPr lang="nb-NO" baseline="0" dirty="0"/>
              <a:t> er for lite til å sikre vekst, de må ut på verdensmarkedet.</a:t>
            </a:r>
            <a:br>
              <a:rPr lang="nb-NO" baseline="0" dirty="0"/>
            </a:br>
            <a:endParaRPr lang="nb-NO" dirty="0"/>
          </a:p>
          <a:p>
            <a:pPr marL="170623" indent="-170623">
              <a:buFont typeface="Arial" panose="020B0604020202020204" pitchFamily="34" charset="0"/>
              <a:buChar char="•"/>
            </a:pPr>
            <a:r>
              <a:rPr lang="nb-NO" dirty="0"/>
              <a:t>Miljøteknologi</a:t>
            </a:r>
            <a:r>
              <a:rPr lang="nb-NO" baseline="0" dirty="0"/>
              <a:t> defineres som teknologi som er bedre for naturen enn den teknologien vi har i dag. </a:t>
            </a:r>
            <a:br>
              <a:rPr lang="nb-NO" baseline="0" dirty="0"/>
            </a:br>
            <a:endParaRPr lang="nb-NO" dirty="0"/>
          </a:p>
          <a:p>
            <a:pPr marL="170623" indent="-170623">
              <a:buFont typeface="Arial" panose="020B0604020202020204" pitchFamily="34" charset="0"/>
              <a:buChar char="•"/>
            </a:pPr>
            <a:r>
              <a:rPr lang="nb-NO" dirty="0"/>
              <a:t>Som kan fortelle hvorfor dette er en bedre løsning for miljøet, og tallfeste det.</a:t>
            </a:r>
            <a:br>
              <a:rPr lang="nb-NO" dirty="0"/>
            </a:br>
            <a:endParaRPr lang="nb-NO" dirty="0"/>
          </a:p>
          <a:p>
            <a:pPr marL="170623" indent="-170623">
              <a:buFont typeface="Arial" panose="020B0604020202020204" pitchFamily="34" charset="0"/>
              <a:buChar char="•"/>
            </a:pPr>
            <a:r>
              <a:rPr lang="nb-NO" dirty="0"/>
              <a:t>Ordningen rettes mot pilot og demonstrasjonsfasen. Dette er en krevende fase med store kostnader og lite investorkapital.</a:t>
            </a:r>
          </a:p>
          <a:p>
            <a:endParaRPr lang="nb-NO" dirty="0"/>
          </a:p>
        </p:txBody>
      </p:sp>
      <p:sp>
        <p:nvSpPr>
          <p:cNvPr id="4" name="Slide Number Placeholder 3"/>
          <p:cNvSpPr>
            <a:spLocks noGrp="1"/>
          </p:cNvSpPr>
          <p:nvPr>
            <p:ph type="sldNum" sz="quarter" idx="10"/>
          </p:nvPr>
        </p:nvSpPr>
        <p:spPr/>
        <p:txBody>
          <a:bodyPr/>
          <a:lstStyle/>
          <a:p>
            <a:fld id="{82B257E0-D054-9142-88DC-0AEB2B71FC3C}" type="slidenum">
              <a:rPr lang="nn-NO" smtClean="0"/>
              <a:pPr/>
              <a:t>8</a:t>
            </a:fld>
            <a:endParaRPr lang="nn-NO"/>
          </a:p>
        </p:txBody>
      </p:sp>
    </p:spTree>
    <p:extLst>
      <p:ext uri="{BB962C8B-B14F-4D97-AF65-F5344CB8AC3E}">
        <p14:creationId xmlns:p14="http://schemas.microsoft.com/office/powerpoint/2010/main" val="80391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p:spPr>
      </p:sp>
      <p:sp>
        <p:nvSpPr>
          <p:cNvPr id="3" name="Notes Placeholder 2"/>
          <p:cNvSpPr>
            <a:spLocks noGrp="1"/>
          </p:cNvSpPr>
          <p:nvPr>
            <p:ph type="body" idx="1"/>
          </p:nvPr>
        </p:nvSpPr>
        <p:spPr/>
        <p:txBody>
          <a:bodyPr/>
          <a:lstStyle/>
          <a:p>
            <a:r>
              <a:rPr lang="nb-NO" b="1" i="1" dirty="0"/>
              <a:t>Pilotanlegg:</a:t>
            </a:r>
            <a:r>
              <a:rPr lang="nb-NO" dirty="0"/>
              <a:t>  Med pilotanlegg</a:t>
            </a:r>
            <a:r>
              <a:rPr lang="nb-NO" i="1" dirty="0"/>
              <a:t> </a:t>
            </a:r>
            <a:r>
              <a:rPr lang="nb-NO" dirty="0"/>
              <a:t>menes utvikling av en ny fungerende løsning (produkt, tjeneste eller prosess) for uttesting i mindre skala enn fullskala. </a:t>
            </a:r>
          </a:p>
          <a:p>
            <a:r>
              <a:rPr lang="nb-NO" dirty="0"/>
              <a:t> </a:t>
            </a:r>
          </a:p>
          <a:p>
            <a:r>
              <a:rPr lang="nb-NO" b="1" i="1" dirty="0"/>
              <a:t>Demonstrasjonsanlegg:</a:t>
            </a:r>
            <a:r>
              <a:rPr lang="nb-NO" dirty="0"/>
              <a:t>  Med demonstrasjonsanlegg</a:t>
            </a:r>
            <a:r>
              <a:rPr lang="nb-NO" i="1" dirty="0"/>
              <a:t> </a:t>
            </a:r>
            <a:r>
              <a:rPr lang="nb-NO" dirty="0"/>
              <a:t>menes videreutvikling av en fungerende løsning (produkt, tjeneste eller prosess) for uttesting i stor skala før den eventuelt settes i full industriell produksjon eller lanseres som fullverdig tjeneste.</a:t>
            </a:r>
          </a:p>
          <a:p>
            <a:r>
              <a:rPr lang="nb-NO" dirty="0"/>
              <a:t> </a:t>
            </a:r>
          </a:p>
          <a:p>
            <a:r>
              <a:rPr lang="nb-NO" u="sng" dirty="0"/>
              <a:t>Hva støttes ikke</a:t>
            </a:r>
            <a:r>
              <a:rPr lang="nb-NO" dirty="0"/>
              <a:t>:</a:t>
            </a:r>
          </a:p>
          <a:p>
            <a:r>
              <a:rPr lang="nb-NO" dirty="0"/>
              <a:t> </a:t>
            </a:r>
          </a:p>
          <a:p>
            <a:r>
              <a:rPr lang="nb-NO" i="1" dirty="0"/>
              <a:t>Prototype:</a:t>
            </a:r>
            <a:r>
              <a:rPr lang="nb-NO" dirty="0"/>
              <a:t> Med prototype menes opprinnelig modell, første eksemplar av maskin eller instrument som brukes som modell for videre utvikling. </a:t>
            </a:r>
          </a:p>
          <a:p>
            <a:r>
              <a:rPr lang="nb-NO" i="1" dirty="0"/>
              <a:t> </a:t>
            </a:r>
            <a:endParaRPr lang="nb-NO" dirty="0"/>
          </a:p>
          <a:p>
            <a:r>
              <a:rPr lang="nb-NO" i="1" dirty="0"/>
              <a:t>Test- og verifiseringsanlegg/testsenter:</a:t>
            </a:r>
            <a:r>
              <a:rPr lang="nb-NO" dirty="0"/>
              <a:t> Med test- og verifiseringsanlegg og testsenter menes storskala infrastruktur som legger til rette for simulering, testing og verifisering av pilot- og demonstrasjonsprosjekter.</a:t>
            </a:r>
          </a:p>
          <a:p>
            <a:endParaRPr lang="nb-NO" dirty="0"/>
          </a:p>
        </p:txBody>
      </p:sp>
      <p:sp>
        <p:nvSpPr>
          <p:cNvPr id="4" name="Slide Number Placeholder 3"/>
          <p:cNvSpPr>
            <a:spLocks noGrp="1"/>
          </p:cNvSpPr>
          <p:nvPr>
            <p:ph type="sldNum" sz="quarter" idx="10"/>
          </p:nvPr>
        </p:nvSpPr>
        <p:spPr/>
        <p:txBody>
          <a:bodyPr/>
          <a:lstStyle/>
          <a:p>
            <a:pPr>
              <a:defRPr/>
            </a:pPr>
            <a:fld id="{6ED8F142-04F1-4202-8CA3-F6575F2223AE}" type="slidenum">
              <a:rPr lang="nn-NO" smtClean="0"/>
              <a:pPr>
                <a:defRPr/>
              </a:pPr>
              <a:t>9</a:t>
            </a:fld>
            <a:endParaRPr lang="nn-NO"/>
          </a:p>
        </p:txBody>
      </p:sp>
    </p:spTree>
    <p:extLst>
      <p:ext uri="{BB962C8B-B14F-4D97-AF65-F5344CB8AC3E}">
        <p14:creationId xmlns:p14="http://schemas.microsoft.com/office/powerpoint/2010/main" val="29907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896938" y="731838"/>
            <a:ext cx="4875212" cy="3657600"/>
          </a:xfrm>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nb-NO" b="1" dirty="0"/>
              <a:t>Utviklingsfase:</a:t>
            </a:r>
            <a:endParaRPr lang="nb-NO" dirty="0"/>
          </a:p>
          <a:p>
            <a:r>
              <a:rPr lang="nb-NO" dirty="0"/>
              <a:t>Miljøteknologiordningen er en kilde til kapital for prosjekter som nærmer seg kommersialisering og sluttbruker. Det finnes få andre finansieringsmuligheter for denne fasen av innovasjonsløpet. Ordningen støtter pilot- og demonstrasjonsanlegg som skal testes under tilnærmet naturlige driftsforhold. Det er ikke krav om at anlegget/løsningen skal demonstreres i full skala. Noen prosjekter har</a:t>
            </a:r>
            <a:r>
              <a:rPr lang="nb-NO" baseline="0" dirty="0"/>
              <a:t> behov for å </a:t>
            </a:r>
            <a:r>
              <a:rPr lang="nb-NO" baseline="0" dirty="0" err="1"/>
              <a:t>faseinndeles</a:t>
            </a:r>
            <a:r>
              <a:rPr lang="nb-NO" baseline="0" dirty="0"/>
              <a:t>. </a:t>
            </a:r>
            <a:endParaRPr lang="nb-NO" dirty="0"/>
          </a:p>
          <a:p>
            <a:r>
              <a:rPr lang="nb-NO" dirty="0"/>
              <a:t> </a:t>
            </a:r>
          </a:p>
          <a:p>
            <a:r>
              <a:rPr lang="nb-NO" dirty="0"/>
              <a:t>Hva støttes ikke:</a:t>
            </a:r>
          </a:p>
          <a:p>
            <a:r>
              <a:rPr lang="nb-NO" dirty="0"/>
              <a:t> </a:t>
            </a:r>
          </a:p>
          <a:p>
            <a:pPr defTabSz="459055">
              <a:defRPr/>
            </a:pPr>
            <a:r>
              <a:rPr lang="nb-NO" dirty="0"/>
              <a:t>Rene forprosjekter og utviklingsprosjekter som ennå befinner seg i tidlig fase, der hovedformålet er konseptutvikling og laboratorietesting, omfattes ikke av ordningen.</a:t>
            </a:r>
          </a:p>
          <a:p>
            <a:pPr defTabSz="459055">
              <a:defRPr/>
            </a:pPr>
            <a:endParaRPr lang="nb-NO" dirty="0"/>
          </a:p>
          <a:p>
            <a:pPr defTabSz="459055">
              <a:defRPr/>
            </a:pPr>
            <a:r>
              <a:rPr lang="nb-NO" dirty="0"/>
              <a:t>Bilde er hentet fra </a:t>
            </a:r>
            <a:r>
              <a:rPr lang="nb-NO" dirty="0" err="1"/>
              <a:t>Optimarin</a:t>
            </a:r>
            <a:r>
              <a:rPr lang="nb-NO" dirty="0"/>
              <a:t> – et selskap som har utviklet system</a:t>
            </a:r>
            <a:r>
              <a:rPr lang="nb-NO" baseline="0" dirty="0"/>
              <a:t> som renser ballastvann tilnærmet 100%. Godkjent av US </a:t>
            </a:r>
            <a:r>
              <a:rPr lang="nb-NO" baseline="0" dirty="0" err="1"/>
              <a:t>Coastguard</a:t>
            </a:r>
            <a:r>
              <a:rPr lang="nb-NO" baseline="0" dirty="0"/>
              <a:t> desember 2016. Finansiering fra </a:t>
            </a:r>
            <a:r>
              <a:rPr lang="nb-NO" baseline="0" dirty="0" err="1"/>
              <a:t>miltek</a:t>
            </a:r>
            <a:r>
              <a:rPr lang="nb-NO" baseline="0" dirty="0"/>
              <a:t> til demonstrasjon i USA. </a:t>
            </a:r>
            <a:endParaRPr lang="nb-NO" dirty="0"/>
          </a:p>
          <a:p>
            <a:endParaRPr lang="nb-NO" dirty="0"/>
          </a:p>
          <a:p>
            <a:endParaRPr lang="nb-NO" dirty="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C8BCA-5336-455B-AE75-625C1E8EB2E6}" type="slidenum">
              <a:rPr lang="nn-NO"/>
              <a:pPr fontAlgn="base">
                <a:spcBef>
                  <a:spcPct val="0"/>
                </a:spcBef>
                <a:spcAft>
                  <a:spcPct val="0"/>
                </a:spcAft>
                <a:defRPr/>
              </a:pPr>
              <a:t>10</a:t>
            </a:fld>
            <a:endParaRPr lang="nn-NO"/>
          </a:p>
        </p:txBody>
      </p:sp>
    </p:spTree>
    <p:extLst>
      <p:ext uri="{BB962C8B-B14F-4D97-AF65-F5344CB8AC3E}">
        <p14:creationId xmlns:p14="http://schemas.microsoft.com/office/powerpoint/2010/main" val="1331419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a:xfrm>
            <a:off x="6523200" y="6281401"/>
            <a:ext cx="1882800" cy="153888"/>
          </a:xfrm>
        </p:spPr>
        <p:txBody>
          <a:bodyPr/>
          <a:lstStyle>
            <a:lvl1pPr algn="r">
              <a:defRPr>
                <a:solidFill>
                  <a:schemeClr val="bg1"/>
                </a:solidFill>
              </a:defRPr>
            </a:lvl1pPr>
          </a:lstStyle>
          <a:p>
            <a:r>
              <a:rPr lang="nb-NO"/>
              <a:t>www.innovasjonnorge.no</a:t>
            </a:r>
          </a:p>
        </p:txBody>
      </p:sp>
      <p:sp>
        <p:nvSpPr>
          <p:cNvPr id="8" name="Tittel 1"/>
          <p:cNvSpPr>
            <a:spLocks noGrp="1"/>
          </p:cNvSpPr>
          <p:nvPr>
            <p:ph type="ctrTitle"/>
          </p:nvPr>
        </p:nvSpPr>
        <p:spPr>
          <a:xfrm>
            <a:off x="738000" y="2555174"/>
            <a:ext cx="4149750" cy="1015663"/>
          </a:xfrm>
        </p:spPr>
        <p:txBody>
          <a:bodyPr anchor="b">
            <a:spAutoFit/>
          </a:bodyPr>
          <a:lstStyle>
            <a:lvl1pPr algn="l">
              <a:defRPr sz="3300"/>
            </a:lvl1pPr>
          </a:lstStyle>
          <a:p>
            <a:r>
              <a:rPr lang="en-US"/>
              <a:t>Click to edit Master title style</a:t>
            </a:r>
            <a:endParaRPr lang="nb-NO" dirty="0"/>
          </a:p>
        </p:txBody>
      </p:sp>
      <p:sp>
        <p:nvSpPr>
          <p:cNvPr id="9" name="Undertittel 2"/>
          <p:cNvSpPr>
            <a:spLocks noGrp="1"/>
          </p:cNvSpPr>
          <p:nvPr>
            <p:ph type="subTitle" idx="1"/>
          </p:nvPr>
        </p:nvSpPr>
        <p:spPr>
          <a:xfrm>
            <a:off x="738000" y="3672437"/>
            <a:ext cx="4149750" cy="830997"/>
          </a:xfrm>
        </p:spPr>
        <p:txBody>
          <a:bodyPr wrap="square">
            <a:spAutoFit/>
          </a:bodyPr>
          <a:lstStyle>
            <a:lvl1pPr marL="0" indent="0" algn="l">
              <a:buNone/>
              <a:defRPr sz="2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Tree>
    <p:extLst>
      <p:ext uri="{BB962C8B-B14F-4D97-AF65-F5344CB8AC3E}">
        <p14:creationId xmlns:p14="http://schemas.microsoft.com/office/powerpoint/2010/main" val="91275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9884F3F6-FB2D-4945-84B2-A36CAD9C2461}" type="datetime1">
              <a:rPr lang="nb-NO" smtClean="0"/>
              <a:t>11.09.2017</a:t>
            </a:fld>
            <a:endParaRPr lang="nb-NO"/>
          </a:p>
        </p:txBody>
      </p:sp>
      <p:sp>
        <p:nvSpPr>
          <p:cNvPr id="6" name="Plassholder for bunntekst 5"/>
          <p:cNvSpPr>
            <a:spLocks noGrp="1"/>
          </p:cNvSpPr>
          <p:nvPr>
            <p:ph type="ftr" sz="quarter" idx="11"/>
          </p:nvPr>
        </p:nvSpPr>
        <p:spPr/>
        <p:txBody>
          <a:bodyPr/>
          <a:lstStyle/>
          <a:p>
            <a:r>
              <a:rPr lang="nb-NO"/>
              <a:t>www.innovasjonnorge.no</a:t>
            </a:r>
          </a:p>
        </p:txBody>
      </p:sp>
      <p:sp>
        <p:nvSpPr>
          <p:cNvPr id="7" name="Plassholder for lysbildenummer 6"/>
          <p:cNvSpPr>
            <a:spLocks noGrp="1"/>
          </p:cNvSpPr>
          <p:nvPr>
            <p:ph type="sldNum" sz="quarter" idx="12"/>
          </p:nvPr>
        </p:nvSpPr>
        <p:spPr/>
        <p:txBody>
          <a:bodyPr/>
          <a:lstStyle/>
          <a:p>
            <a:fld id="{45D54F3E-5908-4C83-B5CA-2A5BDE9E6817}" type="slidenum">
              <a:rPr lang="nb-NO" smtClean="0"/>
              <a:t>‹#›</a:t>
            </a:fld>
            <a:endParaRPr lang="nb-NO"/>
          </a:p>
        </p:txBody>
      </p:sp>
      <p:sp>
        <p:nvSpPr>
          <p:cNvPr id="8" name="Plassholder for innhold 2"/>
          <p:cNvSpPr>
            <a:spLocks noGrp="1"/>
          </p:cNvSpPr>
          <p:nvPr>
            <p:ph idx="1"/>
          </p:nvPr>
        </p:nvSpPr>
        <p:spPr>
          <a:xfrm>
            <a:off x="738000" y="3198447"/>
            <a:ext cx="3744000" cy="2485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9" name="Plassholder for innhold 2"/>
          <p:cNvSpPr>
            <a:spLocks noGrp="1"/>
          </p:cNvSpPr>
          <p:nvPr>
            <p:ph idx="13"/>
          </p:nvPr>
        </p:nvSpPr>
        <p:spPr>
          <a:xfrm>
            <a:off x="4662000" y="3198447"/>
            <a:ext cx="3744000" cy="2485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33610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38000" y="2889582"/>
            <a:ext cx="3744000" cy="276999"/>
          </a:xfrm>
        </p:spPr>
        <p:txBody>
          <a:bodyPr wrap="square" anchor="b">
            <a:spAutoFit/>
          </a:bodyPr>
          <a:lstStyle>
            <a:lvl1pPr marL="0" indent="0" algn="l">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Plassholder for tekst 4"/>
          <p:cNvSpPr>
            <a:spLocks noGrp="1"/>
          </p:cNvSpPr>
          <p:nvPr>
            <p:ph type="body" sz="quarter" idx="3"/>
          </p:nvPr>
        </p:nvSpPr>
        <p:spPr>
          <a:xfrm>
            <a:off x="4662001" y="2889581"/>
            <a:ext cx="3744000" cy="276999"/>
          </a:xfrm>
        </p:spPr>
        <p:txBody>
          <a:bodyPr wrap="square" anchor="b">
            <a:spAutoFit/>
          </a:bodyPr>
          <a:lstStyle>
            <a:lvl1pPr marL="0" indent="0" algn="l">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Plassholder for dato 6"/>
          <p:cNvSpPr>
            <a:spLocks noGrp="1"/>
          </p:cNvSpPr>
          <p:nvPr>
            <p:ph type="dt" sz="half" idx="10"/>
          </p:nvPr>
        </p:nvSpPr>
        <p:spPr/>
        <p:txBody>
          <a:bodyPr/>
          <a:lstStyle/>
          <a:p>
            <a:fld id="{6BB45B9D-DB94-498A-A477-9EF91C2EC336}" type="datetime1">
              <a:rPr lang="nb-NO" smtClean="0"/>
              <a:t>11.09.2017</a:t>
            </a:fld>
            <a:endParaRPr lang="nb-NO"/>
          </a:p>
        </p:txBody>
      </p:sp>
      <p:sp>
        <p:nvSpPr>
          <p:cNvPr id="8" name="Plassholder for bunntekst 7"/>
          <p:cNvSpPr>
            <a:spLocks noGrp="1"/>
          </p:cNvSpPr>
          <p:nvPr>
            <p:ph type="ftr" sz="quarter" idx="11"/>
          </p:nvPr>
        </p:nvSpPr>
        <p:spPr/>
        <p:txBody>
          <a:bodyPr/>
          <a:lstStyle/>
          <a:p>
            <a:r>
              <a:rPr lang="nb-NO"/>
              <a:t>www.innovasjonnorge.no</a:t>
            </a:r>
          </a:p>
        </p:txBody>
      </p:sp>
      <p:sp>
        <p:nvSpPr>
          <p:cNvPr id="9" name="Plassholder for lysbildenummer 8"/>
          <p:cNvSpPr>
            <a:spLocks noGrp="1"/>
          </p:cNvSpPr>
          <p:nvPr>
            <p:ph type="sldNum" sz="quarter" idx="12"/>
          </p:nvPr>
        </p:nvSpPr>
        <p:spPr/>
        <p:txBody>
          <a:bodyPr/>
          <a:lstStyle/>
          <a:p>
            <a:fld id="{45D54F3E-5908-4C83-B5CA-2A5BDE9E6817}" type="slidenum">
              <a:rPr lang="nb-NO" smtClean="0"/>
              <a:t>‹#›</a:t>
            </a:fld>
            <a:endParaRPr lang="nb-NO"/>
          </a:p>
        </p:txBody>
      </p:sp>
      <p:sp>
        <p:nvSpPr>
          <p:cNvPr id="11" name="Plassholder for innhold 2"/>
          <p:cNvSpPr>
            <a:spLocks noGrp="1"/>
          </p:cNvSpPr>
          <p:nvPr>
            <p:ph idx="13"/>
          </p:nvPr>
        </p:nvSpPr>
        <p:spPr>
          <a:xfrm>
            <a:off x="738000" y="3198447"/>
            <a:ext cx="3744000" cy="2485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2" name="Plassholder for innhold 2"/>
          <p:cNvSpPr>
            <a:spLocks noGrp="1"/>
          </p:cNvSpPr>
          <p:nvPr>
            <p:ph idx="14"/>
          </p:nvPr>
        </p:nvSpPr>
        <p:spPr>
          <a:xfrm>
            <a:off x="4662000" y="3198447"/>
            <a:ext cx="3744000" cy="2485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Tittel 12"/>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077428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0FFA2DA2-60B5-428D-AF70-9304D4E3A11F}" type="datetime1">
              <a:rPr lang="nb-NO" smtClean="0"/>
              <a:t>11.09.2017</a:t>
            </a:fld>
            <a:endParaRPr lang="nb-NO"/>
          </a:p>
        </p:txBody>
      </p:sp>
      <p:sp>
        <p:nvSpPr>
          <p:cNvPr id="4" name="Plassholder for bunntekst 3"/>
          <p:cNvSpPr>
            <a:spLocks noGrp="1"/>
          </p:cNvSpPr>
          <p:nvPr>
            <p:ph type="ftr" sz="quarter" idx="11"/>
          </p:nvPr>
        </p:nvSpPr>
        <p:spPr/>
        <p:txBody>
          <a:bodyPr/>
          <a:lstStyle/>
          <a:p>
            <a:r>
              <a:rPr lang="nb-NO"/>
              <a:t>www.innovasjonnorge.no</a:t>
            </a:r>
          </a:p>
        </p:txBody>
      </p:sp>
      <p:sp>
        <p:nvSpPr>
          <p:cNvPr id="5" name="Plassholder for lysbildenummer 4"/>
          <p:cNvSpPr>
            <a:spLocks noGrp="1"/>
          </p:cNvSpPr>
          <p:nvPr>
            <p:ph type="sldNum" sz="quarter" idx="12"/>
          </p:nvPr>
        </p:nvSpPr>
        <p:spPr/>
        <p:txBody>
          <a:bodyPr/>
          <a:lstStyle/>
          <a:p>
            <a:fld id="{45D54F3E-5908-4C83-B5CA-2A5BDE9E6817}" type="slidenum">
              <a:rPr lang="nb-NO" smtClean="0"/>
              <a:t>‹#›</a:t>
            </a:fld>
            <a:endParaRPr lang="nb-NO"/>
          </a:p>
        </p:txBody>
      </p:sp>
    </p:spTree>
    <p:extLst>
      <p:ext uri="{BB962C8B-B14F-4D97-AF65-F5344CB8AC3E}">
        <p14:creationId xmlns:p14="http://schemas.microsoft.com/office/powerpoint/2010/main" val="129985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D2AB060-DBD9-4C66-9AE2-EC20F3B1209A}" type="datetime1">
              <a:rPr lang="nb-NO" smtClean="0"/>
              <a:t>11.09.2017</a:t>
            </a:fld>
            <a:endParaRPr lang="nb-NO"/>
          </a:p>
        </p:txBody>
      </p:sp>
      <p:sp>
        <p:nvSpPr>
          <p:cNvPr id="3" name="Plassholder for bunntekst 2"/>
          <p:cNvSpPr>
            <a:spLocks noGrp="1"/>
          </p:cNvSpPr>
          <p:nvPr>
            <p:ph type="ftr" sz="quarter" idx="11"/>
          </p:nvPr>
        </p:nvSpPr>
        <p:spPr/>
        <p:txBody>
          <a:bodyPr/>
          <a:lstStyle/>
          <a:p>
            <a:r>
              <a:rPr lang="nb-NO"/>
              <a:t>www.innovasjonnorge.no</a:t>
            </a:r>
          </a:p>
        </p:txBody>
      </p:sp>
      <p:sp>
        <p:nvSpPr>
          <p:cNvPr id="4" name="Plassholder for lysbildenummer 3"/>
          <p:cNvSpPr>
            <a:spLocks noGrp="1"/>
          </p:cNvSpPr>
          <p:nvPr>
            <p:ph type="sldNum" sz="quarter" idx="12"/>
          </p:nvPr>
        </p:nvSpPr>
        <p:spPr/>
        <p:txBody>
          <a:bodyPr/>
          <a:lstStyle/>
          <a:p>
            <a:fld id="{45D54F3E-5908-4C83-B5CA-2A5BDE9E6817}" type="slidenum">
              <a:rPr lang="nb-NO" smtClean="0"/>
              <a:t>‹#›</a:t>
            </a:fld>
            <a:endParaRPr lang="nb-NO"/>
          </a:p>
        </p:txBody>
      </p:sp>
    </p:spTree>
    <p:extLst>
      <p:ext uri="{BB962C8B-B14F-4D97-AF65-F5344CB8AC3E}">
        <p14:creationId xmlns:p14="http://schemas.microsoft.com/office/powerpoint/2010/main" val="276757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Tittel 1"/>
          <p:cNvSpPr>
            <a:spLocks noGrp="1"/>
          </p:cNvSpPr>
          <p:nvPr>
            <p:ph type="title"/>
          </p:nvPr>
        </p:nvSpPr>
        <p:spPr>
          <a:xfrm>
            <a:off x="449263" y="918246"/>
            <a:ext cx="8391525" cy="1069951"/>
          </a:xfrm>
        </p:spPr>
        <p:txBody>
          <a:bodyPr/>
          <a:lstStyle/>
          <a:p>
            <a:r>
              <a:rPr lang="en-US" dirty="0"/>
              <a:t>Click to edit Master title style</a:t>
            </a:r>
            <a:endParaRPr lang="nn-NO" dirty="0"/>
          </a:p>
        </p:txBody>
      </p:sp>
      <p:sp>
        <p:nvSpPr>
          <p:cNvPr id="10" name="Plassholder for tekst 9"/>
          <p:cNvSpPr>
            <a:spLocks noGrp="1"/>
          </p:cNvSpPr>
          <p:nvPr>
            <p:ph type="body" sz="quarter" idx="15"/>
          </p:nvPr>
        </p:nvSpPr>
        <p:spPr>
          <a:xfrm>
            <a:off x="449262" y="6324176"/>
            <a:ext cx="4054475" cy="360000"/>
          </a:xfrm>
        </p:spPr>
        <p:txBody>
          <a:bodyPr>
            <a:noAutofit/>
          </a:bodyPr>
          <a:lstStyle>
            <a:lvl1pPr marL="0" indent="0" algn="l">
              <a:lnSpc>
                <a:spcPct val="100000"/>
              </a:lnSpc>
              <a:buNone/>
              <a:defRPr sz="800"/>
            </a:lvl1pPr>
            <a:lvl2pPr>
              <a:defRPr sz="800"/>
            </a:lvl2pPr>
            <a:lvl3pPr>
              <a:defRPr sz="800"/>
            </a:lvl3pPr>
            <a:lvl4pPr>
              <a:defRPr sz="800"/>
            </a:lvl4pPr>
            <a:lvl5pPr>
              <a:defRPr sz="800"/>
            </a:lvl5pPr>
          </a:lstStyle>
          <a:p>
            <a:pPr lvl="0"/>
            <a:r>
              <a:rPr lang="en-US" dirty="0"/>
              <a:t>Click to edit Master text styles</a:t>
            </a:r>
          </a:p>
        </p:txBody>
      </p:sp>
      <p:sp>
        <p:nvSpPr>
          <p:cNvPr id="4" name="Plassholder for lysbildenummer 5"/>
          <p:cNvSpPr>
            <a:spLocks noGrp="1"/>
          </p:cNvSpPr>
          <p:nvPr>
            <p:ph type="sldNum" sz="quarter" idx="16"/>
          </p:nvPr>
        </p:nvSpPr>
        <p:spPr>
          <a:xfrm>
            <a:off x="8139115" y="6324601"/>
            <a:ext cx="701675" cy="360363"/>
          </a:xfrm>
        </p:spPr>
        <p:txBody>
          <a:bodyPr wrap="square">
            <a:noAutofit/>
          </a:bodyPr>
          <a:lstStyle>
            <a:lvl1pPr>
              <a:defRPr/>
            </a:lvl1pPr>
          </a:lstStyle>
          <a:p>
            <a:pPr>
              <a:defRPr/>
            </a:pPr>
            <a:fld id="{8CF9F278-BA69-4E59-B6BF-7AB16C48A48D}" type="slidenum">
              <a:rPr lang="nn-NO"/>
              <a:pPr>
                <a:defRPr/>
              </a:pPr>
              <a:t>‹#›</a:t>
            </a:fld>
            <a:endParaRPr lang="nn-NO"/>
          </a:p>
        </p:txBody>
      </p:sp>
    </p:spTree>
    <p:extLst>
      <p:ext uri="{BB962C8B-B14F-4D97-AF65-F5344CB8AC3E}">
        <p14:creationId xmlns:p14="http://schemas.microsoft.com/office/powerpoint/2010/main" val="318880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text and list">
    <p:spTree>
      <p:nvGrpSpPr>
        <p:cNvPr id="1" name=""/>
        <p:cNvGrpSpPr/>
        <p:nvPr/>
      </p:nvGrpSpPr>
      <p:grpSpPr>
        <a:xfrm>
          <a:off x="0" y="0"/>
          <a:ext cx="0" cy="0"/>
          <a:chOff x="0" y="0"/>
          <a:chExt cx="0" cy="0"/>
        </a:xfrm>
      </p:grpSpPr>
      <p:sp>
        <p:nvSpPr>
          <p:cNvPr id="2" name="Tittel 1"/>
          <p:cNvSpPr>
            <a:spLocks noGrp="1"/>
          </p:cNvSpPr>
          <p:nvPr>
            <p:ph type="title"/>
          </p:nvPr>
        </p:nvSpPr>
        <p:spPr>
          <a:xfrm>
            <a:off x="449265" y="919189"/>
            <a:ext cx="5500687" cy="1069951"/>
          </a:xfrm>
        </p:spPr>
        <p:txBody>
          <a:bodyPr/>
          <a:lstStyle/>
          <a:p>
            <a:r>
              <a:rPr lang="en-US" dirty="0"/>
              <a:t>Click to edit Master title style</a:t>
            </a:r>
            <a:endParaRPr lang="nn-NO" dirty="0"/>
          </a:p>
        </p:txBody>
      </p:sp>
      <p:sp>
        <p:nvSpPr>
          <p:cNvPr id="3" name="Plassholder for innhold 2"/>
          <p:cNvSpPr>
            <a:spLocks noGrp="1"/>
          </p:cNvSpPr>
          <p:nvPr>
            <p:ph idx="1"/>
          </p:nvPr>
        </p:nvSpPr>
        <p:spPr>
          <a:xfrm>
            <a:off x="449265" y="2116139"/>
            <a:ext cx="5500687" cy="4206875"/>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9" name="Plassholder for tekst 8"/>
          <p:cNvSpPr>
            <a:spLocks noGrp="1"/>
          </p:cNvSpPr>
          <p:nvPr>
            <p:ph type="body" sz="quarter" idx="16"/>
          </p:nvPr>
        </p:nvSpPr>
        <p:spPr>
          <a:xfrm>
            <a:off x="6127750" y="1041678"/>
            <a:ext cx="2713038" cy="5262285"/>
          </a:xfrm>
          <a:solidFill>
            <a:schemeClr val="accent2"/>
          </a:solidFill>
          <a:ln w="101600" cmpd="sng">
            <a:solidFill>
              <a:schemeClr val="accent2"/>
            </a:solidFill>
            <a:round/>
          </a:ln>
          <a:effectLst/>
        </p:spPr>
        <p:txBody>
          <a:bodyPr lIns="180000" tIns="180000" rIns="180000" bIns="180000">
            <a:noAutofit/>
          </a:bodyPr>
          <a:lstStyle>
            <a:lvl1pPr marL="0" indent="0">
              <a:buClr>
                <a:schemeClr val="bg1"/>
              </a:buClr>
              <a:buFont typeface="Arial"/>
              <a:buNone/>
              <a:defRPr sz="2400">
                <a:solidFill>
                  <a:schemeClr val="bg1"/>
                </a:solidFill>
              </a:defRPr>
            </a:lvl1pPr>
            <a:lvl2pPr>
              <a:buClr>
                <a:schemeClr val="bg1"/>
              </a:buClr>
              <a:defRPr sz="2000">
                <a:solidFill>
                  <a:schemeClr val="bg1"/>
                </a:solidFill>
              </a:defRPr>
            </a:lvl2pPr>
            <a:lvl3pPr marL="271463" indent="-269875">
              <a:buClr>
                <a:schemeClr val="bg1"/>
              </a:buClr>
              <a:defRPr sz="2000">
                <a:solidFill>
                  <a:schemeClr val="bg1"/>
                </a:solidFill>
              </a:defRPr>
            </a:lvl3pPr>
            <a:lvl4pPr marL="271463" indent="-263525">
              <a:buClr>
                <a:schemeClr val="bg1"/>
              </a:buClr>
              <a:defRPr sz="2000">
                <a:solidFill>
                  <a:schemeClr val="bg1"/>
                </a:solidFill>
              </a:defRPr>
            </a:lvl4pPr>
            <a:lvl5pPr marL="269875" indent="-269875">
              <a:buClr>
                <a:schemeClr val="bg1"/>
              </a:buClr>
              <a:defRPr sz="2000">
                <a:solidFill>
                  <a:schemeClr val="bg1"/>
                </a:solidFill>
              </a:defRPr>
            </a:lvl5pPr>
          </a:lstStyle>
          <a:p>
            <a:pPr lvl="0"/>
            <a:r>
              <a:rPr lang="en-US" dirty="0"/>
              <a:t>Click to edit Master text styles</a:t>
            </a:r>
          </a:p>
          <a:p>
            <a:pPr lvl="1"/>
            <a:r>
              <a:rPr lang="en-US" dirty="0"/>
              <a:t>Second level</a:t>
            </a:r>
          </a:p>
        </p:txBody>
      </p:sp>
      <p:sp>
        <p:nvSpPr>
          <p:cNvPr id="10" name="Plassholder for tekst 9"/>
          <p:cNvSpPr>
            <a:spLocks noGrp="1"/>
          </p:cNvSpPr>
          <p:nvPr>
            <p:ph type="body" sz="quarter" idx="15"/>
          </p:nvPr>
        </p:nvSpPr>
        <p:spPr>
          <a:xfrm>
            <a:off x="449262" y="6324176"/>
            <a:ext cx="4054475" cy="360000"/>
          </a:xfrm>
        </p:spPr>
        <p:txBody>
          <a:bodyPr>
            <a:noAutofit/>
          </a:bodyPr>
          <a:lstStyle>
            <a:lvl1pPr marL="0" indent="0" algn="l">
              <a:lnSpc>
                <a:spcPct val="100000"/>
              </a:lnSpc>
              <a:buNone/>
              <a:defRPr sz="800"/>
            </a:lvl1pPr>
            <a:lvl2pPr>
              <a:defRPr sz="800"/>
            </a:lvl2pPr>
            <a:lvl3pPr>
              <a:defRPr sz="800"/>
            </a:lvl3pPr>
            <a:lvl4pPr>
              <a:defRPr sz="800"/>
            </a:lvl4pPr>
            <a:lvl5pPr>
              <a:defRPr sz="800"/>
            </a:lvl5pPr>
          </a:lstStyle>
          <a:p>
            <a:pPr lvl="0"/>
            <a:r>
              <a:rPr lang="en-US" dirty="0"/>
              <a:t>Click to edit Master text styles</a:t>
            </a:r>
          </a:p>
        </p:txBody>
      </p:sp>
      <p:sp>
        <p:nvSpPr>
          <p:cNvPr id="6" name="Plassholder for lysbildenummer 5"/>
          <p:cNvSpPr>
            <a:spLocks noGrp="1"/>
          </p:cNvSpPr>
          <p:nvPr>
            <p:ph type="sldNum" sz="quarter" idx="17"/>
          </p:nvPr>
        </p:nvSpPr>
        <p:spPr>
          <a:xfrm>
            <a:off x="8139115" y="6324601"/>
            <a:ext cx="701675" cy="360363"/>
          </a:xfrm>
        </p:spPr>
        <p:txBody>
          <a:bodyPr wrap="square">
            <a:noAutofit/>
          </a:bodyPr>
          <a:lstStyle>
            <a:lvl1pPr>
              <a:defRPr/>
            </a:lvl1pPr>
          </a:lstStyle>
          <a:p>
            <a:pPr>
              <a:defRPr/>
            </a:pPr>
            <a:fld id="{DCC7B113-AF42-424F-991A-997AB1ED2742}" type="slidenum">
              <a:rPr lang="nn-NO"/>
              <a:pPr>
                <a:defRPr/>
              </a:pPr>
              <a:t>‹#›</a:t>
            </a:fld>
            <a:endParaRPr lang="nn-NO"/>
          </a:p>
        </p:txBody>
      </p:sp>
    </p:spTree>
    <p:extLst>
      <p:ext uri="{BB962C8B-B14F-4D97-AF65-F5344CB8AC3E}">
        <p14:creationId xmlns:p14="http://schemas.microsoft.com/office/powerpoint/2010/main" val="112857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00" y="727200"/>
            <a:ext cx="7699264" cy="1575819"/>
          </a:xfrm>
          <a:prstGeom prst="rect">
            <a:avLst/>
          </a:prstGeom>
        </p:spPr>
      </p:pic>
      <p:sp>
        <p:nvSpPr>
          <p:cNvPr id="2" name="Tittel 1"/>
          <p:cNvSpPr>
            <a:spLocks noGrp="1"/>
          </p:cNvSpPr>
          <p:nvPr>
            <p:ph type="ctrTitle"/>
          </p:nvPr>
        </p:nvSpPr>
        <p:spPr>
          <a:xfrm>
            <a:off x="4256250" y="3098099"/>
            <a:ext cx="4149750" cy="1015663"/>
          </a:xfrm>
        </p:spPr>
        <p:txBody>
          <a:bodyPr anchor="b">
            <a:spAutoFit/>
          </a:bodyPr>
          <a:lstStyle>
            <a:lvl1pPr algn="l">
              <a:defRPr sz="3300"/>
            </a:lvl1pPr>
          </a:lstStyle>
          <a:p>
            <a:r>
              <a:rPr lang="en-US"/>
              <a:t>Click to edit Master title style</a:t>
            </a:r>
            <a:endParaRPr lang="nb-NO" dirty="0"/>
          </a:p>
        </p:txBody>
      </p:sp>
      <p:sp>
        <p:nvSpPr>
          <p:cNvPr id="3" name="Undertittel 2"/>
          <p:cNvSpPr>
            <a:spLocks noGrp="1"/>
          </p:cNvSpPr>
          <p:nvPr>
            <p:ph type="subTitle" idx="1"/>
          </p:nvPr>
        </p:nvSpPr>
        <p:spPr>
          <a:xfrm>
            <a:off x="4256250" y="4282037"/>
            <a:ext cx="4149750" cy="830997"/>
          </a:xfrm>
        </p:spPr>
        <p:txBody>
          <a:bodyPr wrap="square">
            <a:spAutoFit/>
          </a:bodyPr>
          <a:lstStyle>
            <a:lvl1pPr marL="0" indent="0" algn="l">
              <a:buNone/>
              <a:defRPr sz="2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
        <p:nvSpPr>
          <p:cNvPr id="4" name="Plassholder for dato 3"/>
          <p:cNvSpPr>
            <a:spLocks noGrp="1"/>
          </p:cNvSpPr>
          <p:nvPr>
            <p:ph type="dt" sz="half" idx="10"/>
          </p:nvPr>
        </p:nvSpPr>
        <p:spPr/>
        <p:txBody>
          <a:bodyPr>
            <a:spAutoFit/>
          </a:bodyPr>
          <a:lstStyle/>
          <a:p>
            <a:fld id="{2F88B822-01D0-4E8C-B0A5-4D4EE916604E}" type="datetime1">
              <a:rPr lang="nb-NO" smtClean="0"/>
              <a:t>11.09.2017</a:t>
            </a:fld>
            <a:endParaRPr lang="nb-NO"/>
          </a:p>
        </p:txBody>
      </p:sp>
      <p:sp>
        <p:nvSpPr>
          <p:cNvPr id="5" name="Plassholder for bunntekst 4"/>
          <p:cNvSpPr>
            <a:spLocks noGrp="1"/>
          </p:cNvSpPr>
          <p:nvPr>
            <p:ph type="ftr" sz="quarter" idx="11"/>
          </p:nvPr>
        </p:nvSpPr>
        <p:spPr>
          <a:xfrm>
            <a:off x="4256250" y="6281401"/>
            <a:ext cx="1881750" cy="153888"/>
          </a:xfrm>
        </p:spPr>
        <p:txBody>
          <a:bodyPr wrap="square">
            <a:spAutoFit/>
          </a:bodyPr>
          <a:lstStyle>
            <a:lvl1pPr algn="l">
              <a:defRPr/>
            </a:lvl1pPr>
          </a:lstStyle>
          <a:p>
            <a:r>
              <a:rPr lang="nb-NO" dirty="0"/>
              <a:t>www.innovasjonnorge.no</a:t>
            </a:r>
          </a:p>
        </p:txBody>
      </p:sp>
      <p:sp>
        <p:nvSpPr>
          <p:cNvPr id="6" name="Plassholder for lysbildenummer 5"/>
          <p:cNvSpPr>
            <a:spLocks noGrp="1"/>
          </p:cNvSpPr>
          <p:nvPr>
            <p:ph type="sldNum" sz="quarter" idx="12"/>
          </p:nvPr>
        </p:nvSpPr>
        <p:spPr/>
        <p:txBody>
          <a:bodyPr>
            <a:spAutoFit/>
          </a:bodyPr>
          <a:lstStyle/>
          <a:p>
            <a:fld id="{45D54F3E-5908-4C83-B5CA-2A5BDE9E6817}" type="slidenum">
              <a:rPr lang="nb-NO" smtClean="0"/>
              <a:t>‹#›</a:t>
            </a:fld>
            <a:endParaRPr lang="nb-NO"/>
          </a:p>
        </p:txBody>
      </p:sp>
    </p:spTree>
    <p:extLst>
      <p:ext uri="{BB962C8B-B14F-4D97-AF65-F5344CB8AC3E}">
        <p14:creationId xmlns:p14="http://schemas.microsoft.com/office/powerpoint/2010/main" val="312788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SORT">
    <p:spTree>
      <p:nvGrpSpPr>
        <p:cNvPr id="1" name=""/>
        <p:cNvGrpSpPr/>
        <p:nvPr/>
      </p:nvGrpSpPr>
      <p:grpSpPr>
        <a:xfrm>
          <a:off x="0" y="0"/>
          <a:ext cx="0" cy="0"/>
          <a:chOff x="0" y="0"/>
          <a:chExt cx="0" cy="0"/>
        </a:xfrm>
      </p:grpSpPr>
      <p:sp>
        <p:nvSpPr>
          <p:cNvPr id="9" name="Rektangel 8"/>
          <p:cNvSpPr/>
          <p:nvPr userDrawn="1"/>
        </p:nvSpPr>
        <p:spPr>
          <a:xfrm>
            <a:off x="0" y="2113200"/>
            <a:ext cx="9144000" cy="47448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0" y="0"/>
            <a:ext cx="4953010" cy="722377"/>
          </a:xfrm>
          <a:prstGeom prst="rect">
            <a:avLst/>
          </a:prstGeom>
        </p:spPr>
      </p:pic>
      <p:sp>
        <p:nvSpPr>
          <p:cNvPr id="2" name="Tittel 1"/>
          <p:cNvSpPr>
            <a:spLocks noGrp="1"/>
          </p:cNvSpPr>
          <p:nvPr>
            <p:ph type="ctrTitle"/>
          </p:nvPr>
        </p:nvSpPr>
        <p:spPr>
          <a:xfrm>
            <a:off x="4256250" y="3098099"/>
            <a:ext cx="4149750" cy="1015663"/>
          </a:xfrm>
        </p:spPr>
        <p:txBody>
          <a:bodyPr anchor="b">
            <a:spAutoFit/>
          </a:bodyPr>
          <a:lstStyle>
            <a:lvl1pPr algn="l">
              <a:defRPr sz="3300">
                <a:solidFill>
                  <a:schemeClr val="bg1"/>
                </a:solidFill>
              </a:defRPr>
            </a:lvl1pPr>
          </a:lstStyle>
          <a:p>
            <a:r>
              <a:rPr lang="en-US"/>
              <a:t>Click to edit Master title style</a:t>
            </a:r>
            <a:endParaRPr lang="nb-NO" dirty="0"/>
          </a:p>
        </p:txBody>
      </p:sp>
      <p:sp>
        <p:nvSpPr>
          <p:cNvPr id="3" name="Undertittel 2"/>
          <p:cNvSpPr>
            <a:spLocks noGrp="1"/>
          </p:cNvSpPr>
          <p:nvPr>
            <p:ph type="subTitle" idx="1"/>
          </p:nvPr>
        </p:nvSpPr>
        <p:spPr>
          <a:xfrm>
            <a:off x="4256250" y="4282037"/>
            <a:ext cx="4149750" cy="830997"/>
          </a:xfrm>
        </p:spPr>
        <p:txBody>
          <a:bodyPr wrap="square">
            <a:spAutoFit/>
          </a:bodyPr>
          <a:lstStyle>
            <a:lvl1pPr marL="0" indent="0" algn="l">
              <a:buNone/>
              <a:defRPr sz="27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
        <p:nvSpPr>
          <p:cNvPr id="4" name="Plassholder for dato 3"/>
          <p:cNvSpPr>
            <a:spLocks noGrp="1"/>
          </p:cNvSpPr>
          <p:nvPr>
            <p:ph type="dt" sz="half" idx="10"/>
          </p:nvPr>
        </p:nvSpPr>
        <p:spPr/>
        <p:txBody>
          <a:bodyPr>
            <a:spAutoFit/>
          </a:bodyPr>
          <a:lstStyle>
            <a:lvl1pPr>
              <a:defRPr>
                <a:solidFill>
                  <a:schemeClr val="bg1"/>
                </a:solidFill>
              </a:defRPr>
            </a:lvl1pPr>
          </a:lstStyle>
          <a:p>
            <a:fld id="{2F88B822-01D0-4E8C-B0A5-4D4EE916604E}" type="datetime1">
              <a:rPr lang="nb-NO" smtClean="0"/>
              <a:pPr/>
              <a:t>11.09.2017</a:t>
            </a:fld>
            <a:endParaRPr lang="nb-NO"/>
          </a:p>
        </p:txBody>
      </p:sp>
      <p:sp>
        <p:nvSpPr>
          <p:cNvPr id="5" name="Plassholder for bunntekst 4"/>
          <p:cNvSpPr>
            <a:spLocks noGrp="1"/>
          </p:cNvSpPr>
          <p:nvPr>
            <p:ph type="ftr" sz="quarter" idx="11"/>
          </p:nvPr>
        </p:nvSpPr>
        <p:spPr>
          <a:xfrm>
            <a:off x="4256250" y="6281401"/>
            <a:ext cx="1881750" cy="153888"/>
          </a:xfrm>
        </p:spPr>
        <p:txBody>
          <a:bodyPr wrap="square">
            <a:spAutoFit/>
          </a:bodyPr>
          <a:lstStyle>
            <a:lvl1pPr algn="l">
              <a:defRPr>
                <a:solidFill>
                  <a:schemeClr val="bg1"/>
                </a:solidFill>
              </a:defRPr>
            </a:lvl1pPr>
          </a:lstStyle>
          <a:p>
            <a:r>
              <a:rPr lang="nb-NO"/>
              <a:t>www.innovasjonnorge.no</a:t>
            </a:r>
            <a:endParaRPr lang="nb-NO" dirty="0"/>
          </a:p>
        </p:txBody>
      </p:sp>
      <p:sp>
        <p:nvSpPr>
          <p:cNvPr id="6" name="Plassholder for lysbildenummer 5"/>
          <p:cNvSpPr>
            <a:spLocks noGrp="1"/>
          </p:cNvSpPr>
          <p:nvPr>
            <p:ph type="sldNum" sz="quarter" idx="12"/>
          </p:nvPr>
        </p:nvSpPr>
        <p:spPr/>
        <p:txBody>
          <a:bodyPr>
            <a:spAutoFit/>
          </a:bodyPr>
          <a:lstStyle>
            <a:lvl1pPr>
              <a:defRPr>
                <a:solidFill>
                  <a:schemeClr val="bg1"/>
                </a:solidFill>
              </a:defRPr>
            </a:lvl1pPr>
          </a:lstStyle>
          <a:p>
            <a:fld id="{45D54F3E-5908-4C83-B5CA-2A5BDE9E6817}" type="slidenum">
              <a:rPr lang="nb-NO" smtClean="0"/>
              <a:pPr/>
              <a:t>‹#›</a:t>
            </a:fld>
            <a:endParaRPr lang="nb-NO"/>
          </a:p>
        </p:txBody>
      </p:sp>
    </p:spTree>
    <p:extLst>
      <p:ext uri="{BB962C8B-B14F-4D97-AF65-F5344CB8AC3E}">
        <p14:creationId xmlns:p14="http://schemas.microsoft.com/office/powerpoint/2010/main" val="202249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RØD">
    <p:spTree>
      <p:nvGrpSpPr>
        <p:cNvPr id="1" name=""/>
        <p:cNvGrpSpPr/>
        <p:nvPr/>
      </p:nvGrpSpPr>
      <p:grpSpPr>
        <a:xfrm>
          <a:off x="0" y="0"/>
          <a:ext cx="0" cy="0"/>
          <a:chOff x="0" y="0"/>
          <a:chExt cx="0" cy="0"/>
        </a:xfrm>
      </p:grpSpPr>
      <p:sp>
        <p:nvSpPr>
          <p:cNvPr id="9" name="Rektangel 8"/>
          <p:cNvSpPr/>
          <p:nvPr userDrawn="1"/>
        </p:nvSpPr>
        <p:spPr>
          <a:xfrm>
            <a:off x="0" y="2113200"/>
            <a:ext cx="9144000" cy="474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0" y="0"/>
            <a:ext cx="4953010" cy="722377"/>
          </a:xfrm>
          <a:prstGeom prst="rect">
            <a:avLst/>
          </a:prstGeom>
        </p:spPr>
      </p:pic>
      <p:sp>
        <p:nvSpPr>
          <p:cNvPr id="2" name="Tittel 1"/>
          <p:cNvSpPr>
            <a:spLocks noGrp="1"/>
          </p:cNvSpPr>
          <p:nvPr>
            <p:ph type="ctrTitle"/>
          </p:nvPr>
        </p:nvSpPr>
        <p:spPr>
          <a:xfrm>
            <a:off x="4256250" y="3098099"/>
            <a:ext cx="4149750" cy="1015663"/>
          </a:xfrm>
        </p:spPr>
        <p:txBody>
          <a:bodyPr anchor="b">
            <a:spAutoFit/>
          </a:bodyPr>
          <a:lstStyle>
            <a:lvl1pPr algn="l">
              <a:defRPr sz="3300">
                <a:solidFill>
                  <a:schemeClr val="bg1"/>
                </a:solidFill>
              </a:defRPr>
            </a:lvl1pPr>
          </a:lstStyle>
          <a:p>
            <a:r>
              <a:rPr lang="en-US"/>
              <a:t>Click to edit Master title style</a:t>
            </a:r>
            <a:endParaRPr lang="nb-NO" dirty="0"/>
          </a:p>
        </p:txBody>
      </p:sp>
      <p:sp>
        <p:nvSpPr>
          <p:cNvPr id="3" name="Undertittel 2"/>
          <p:cNvSpPr>
            <a:spLocks noGrp="1"/>
          </p:cNvSpPr>
          <p:nvPr>
            <p:ph type="subTitle" idx="1"/>
          </p:nvPr>
        </p:nvSpPr>
        <p:spPr>
          <a:xfrm>
            <a:off x="4256250" y="4282037"/>
            <a:ext cx="4149750" cy="830997"/>
          </a:xfrm>
        </p:spPr>
        <p:txBody>
          <a:bodyPr wrap="square">
            <a:spAutoFit/>
          </a:bodyPr>
          <a:lstStyle>
            <a:lvl1pPr marL="0" indent="0" algn="l">
              <a:buNone/>
              <a:defRPr sz="27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
        <p:nvSpPr>
          <p:cNvPr id="4" name="Plassholder for dato 3"/>
          <p:cNvSpPr>
            <a:spLocks noGrp="1"/>
          </p:cNvSpPr>
          <p:nvPr>
            <p:ph type="dt" sz="half" idx="10"/>
          </p:nvPr>
        </p:nvSpPr>
        <p:spPr/>
        <p:txBody>
          <a:bodyPr>
            <a:spAutoFit/>
          </a:bodyPr>
          <a:lstStyle>
            <a:lvl1pPr>
              <a:defRPr>
                <a:solidFill>
                  <a:schemeClr val="bg1"/>
                </a:solidFill>
              </a:defRPr>
            </a:lvl1pPr>
          </a:lstStyle>
          <a:p>
            <a:fld id="{2F88B822-01D0-4E8C-B0A5-4D4EE916604E}" type="datetime1">
              <a:rPr lang="nb-NO" smtClean="0"/>
              <a:pPr/>
              <a:t>11.09.2017</a:t>
            </a:fld>
            <a:endParaRPr lang="nb-NO"/>
          </a:p>
        </p:txBody>
      </p:sp>
      <p:sp>
        <p:nvSpPr>
          <p:cNvPr id="5" name="Plassholder for bunntekst 4"/>
          <p:cNvSpPr>
            <a:spLocks noGrp="1"/>
          </p:cNvSpPr>
          <p:nvPr>
            <p:ph type="ftr" sz="quarter" idx="11"/>
          </p:nvPr>
        </p:nvSpPr>
        <p:spPr>
          <a:xfrm>
            <a:off x="4256250" y="6281401"/>
            <a:ext cx="1881750" cy="153888"/>
          </a:xfrm>
        </p:spPr>
        <p:txBody>
          <a:bodyPr wrap="square">
            <a:spAutoFit/>
          </a:bodyPr>
          <a:lstStyle>
            <a:lvl1pPr algn="l">
              <a:defRPr>
                <a:solidFill>
                  <a:schemeClr val="bg1"/>
                </a:solidFill>
              </a:defRPr>
            </a:lvl1pPr>
          </a:lstStyle>
          <a:p>
            <a:r>
              <a:rPr lang="nb-NO"/>
              <a:t>www.innovasjonnorge.no</a:t>
            </a:r>
            <a:endParaRPr lang="nb-NO" dirty="0"/>
          </a:p>
        </p:txBody>
      </p:sp>
      <p:sp>
        <p:nvSpPr>
          <p:cNvPr id="6" name="Plassholder for lysbildenummer 5"/>
          <p:cNvSpPr>
            <a:spLocks noGrp="1"/>
          </p:cNvSpPr>
          <p:nvPr>
            <p:ph type="sldNum" sz="quarter" idx="12"/>
          </p:nvPr>
        </p:nvSpPr>
        <p:spPr/>
        <p:txBody>
          <a:bodyPr>
            <a:spAutoFit/>
          </a:bodyPr>
          <a:lstStyle>
            <a:lvl1pPr>
              <a:defRPr>
                <a:solidFill>
                  <a:schemeClr val="bg1"/>
                </a:solidFill>
              </a:defRPr>
            </a:lvl1pPr>
          </a:lstStyle>
          <a:p>
            <a:fld id="{45D54F3E-5908-4C83-B5CA-2A5BDE9E6817}" type="slidenum">
              <a:rPr lang="nb-NO" smtClean="0"/>
              <a:pPr/>
              <a:t>‹#›</a:t>
            </a:fld>
            <a:endParaRPr lang="nb-NO"/>
          </a:p>
        </p:txBody>
      </p:sp>
    </p:spTree>
    <p:extLst>
      <p:ext uri="{BB962C8B-B14F-4D97-AF65-F5344CB8AC3E}">
        <p14:creationId xmlns:p14="http://schemas.microsoft.com/office/powerpoint/2010/main" val="347317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LILLA">
    <p:spTree>
      <p:nvGrpSpPr>
        <p:cNvPr id="1" name=""/>
        <p:cNvGrpSpPr/>
        <p:nvPr/>
      </p:nvGrpSpPr>
      <p:grpSpPr>
        <a:xfrm>
          <a:off x="0" y="0"/>
          <a:ext cx="0" cy="0"/>
          <a:chOff x="0" y="0"/>
          <a:chExt cx="0" cy="0"/>
        </a:xfrm>
      </p:grpSpPr>
      <p:sp>
        <p:nvSpPr>
          <p:cNvPr id="9" name="Rektangel 8"/>
          <p:cNvSpPr/>
          <p:nvPr userDrawn="1"/>
        </p:nvSpPr>
        <p:spPr>
          <a:xfrm>
            <a:off x="0" y="2113200"/>
            <a:ext cx="9144000" cy="474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0" y="0"/>
            <a:ext cx="4953010" cy="722377"/>
          </a:xfrm>
          <a:prstGeom prst="rect">
            <a:avLst/>
          </a:prstGeom>
        </p:spPr>
      </p:pic>
      <p:sp>
        <p:nvSpPr>
          <p:cNvPr id="2" name="Tittel 1"/>
          <p:cNvSpPr>
            <a:spLocks noGrp="1"/>
          </p:cNvSpPr>
          <p:nvPr>
            <p:ph type="ctrTitle"/>
          </p:nvPr>
        </p:nvSpPr>
        <p:spPr>
          <a:xfrm>
            <a:off x="4256250" y="3098099"/>
            <a:ext cx="4149750" cy="1015663"/>
          </a:xfrm>
        </p:spPr>
        <p:txBody>
          <a:bodyPr anchor="b">
            <a:spAutoFit/>
          </a:bodyPr>
          <a:lstStyle>
            <a:lvl1pPr algn="l">
              <a:defRPr sz="3300">
                <a:solidFill>
                  <a:schemeClr val="bg1"/>
                </a:solidFill>
              </a:defRPr>
            </a:lvl1pPr>
          </a:lstStyle>
          <a:p>
            <a:r>
              <a:rPr lang="en-US"/>
              <a:t>Click to edit Master title style</a:t>
            </a:r>
            <a:endParaRPr lang="nb-NO" dirty="0"/>
          </a:p>
        </p:txBody>
      </p:sp>
      <p:sp>
        <p:nvSpPr>
          <p:cNvPr id="3" name="Undertittel 2"/>
          <p:cNvSpPr>
            <a:spLocks noGrp="1"/>
          </p:cNvSpPr>
          <p:nvPr>
            <p:ph type="subTitle" idx="1"/>
          </p:nvPr>
        </p:nvSpPr>
        <p:spPr>
          <a:xfrm>
            <a:off x="4256250" y="4282037"/>
            <a:ext cx="4149750" cy="830997"/>
          </a:xfrm>
        </p:spPr>
        <p:txBody>
          <a:bodyPr wrap="square">
            <a:spAutoFit/>
          </a:bodyPr>
          <a:lstStyle>
            <a:lvl1pPr marL="0" indent="0" algn="l">
              <a:buNone/>
              <a:defRPr sz="27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
        <p:nvSpPr>
          <p:cNvPr id="4" name="Plassholder for dato 3"/>
          <p:cNvSpPr>
            <a:spLocks noGrp="1"/>
          </p:cNvSpPr>
          <p:nvPr>
            <p:ph type="dt" sz="half" idx="10"/>
          </p:nvPr>
        </p:nvSpPr>
        <p:spPr/>
        <p:txBody>
          <a:bodyPr>
            <a:spAutoFit/>
          </a:bodyPr>
          <a:lstStyle>
            <a:lvl1pPr>
              <a:defRPr>
                <a:solidFill>
                  <a:schemeClr val="bg1"/>
                </a:solidFill>
              </a:defRPr>
            </a:lvl1pPr>
          </a:lstStyle>
          <a:p>
            <a:fld id="{2F88B822-01D0-4E8C-B0A5-4D4EE916604E}" type="datetime1">
              <a:rPr lang="nb-NO" smtClean="0"/>
              <a:pPr/>
              <a:t>11.09.2017</a:t>
            </a:fld>
            <a:endParaRPr lang="nb-NO"/>
          </a:p>
        </p:txBody>
      </p:sp>
      <p:sp>
        <p:nvSpPr>
          <p:cNvPr id="5" name="Plassholder for bunntekst 4"/>
          <p:cNvSpPr>
            <a:spLocks noGrp="1"/>
          </p:cNvSpPr>
          <p:nvPr>
            <p:ph type="ftr" sz="quarter" idx="11"/>
          </p:nvPr>
        </p:nvSpPr>
        <p:spPr>
          <a:xfrm>
            <a:off x="4256250" y="6281401"/>
            <a:ext cx="1881750" cy="153888"/>
          </a:xfrm>
        </p:spPr>
        <p:txBody>
          <a:bodyPr wrap="square">
            <a:spAutoFit/>
          </a:bodyPr>
          <a:lstStyle>
            <a:lvl1pPr algn="l">
              <a:defRPr>
                <a:solidFill>
                  <a:schemeClr val="bg1"/>
                </a:solidFill>
              </a:defRPr>
            </a:lvl1pPr>
          </a:lstStyle>
          <a:p>
            <a:r>
              <a:rPr lang="nb-NO"/>
              <a:t>www.innovasjonnorge.no</a:t>
            </a:r>
            <a:endParaRPr lang="nb-NO" dirty="0"/>
          </a:p>
        </p:txBody>
      </p:sp>
      <p:sp>
        <p:nvSpPr>
          <p:cNvPr id="6" name="Plassholder for lysbildenummer 5"/>
          <p:cNvSpPr>
            <a:spLocks noGrp="1"/>
          </p:cNvSpPr>
          <p:nvPr>
            <p:ph type="sldNum" sz="quarter" idx="12"/>
          </p:nvPr>
        </p:nvSpPr>
        <p:spPr/>
        <p:txBody>
          <a:bodyPr>
            <a:spAutoFit/>
          </a:bodyPr>
          <a:lstStyle>
            <a:lvl1pPr>
              <a:defRPr>
                <a:solidFill>
                  <a:schemeClr val="bg1"/>
                </a:solidFill>
              </a:defRPr>
            </a:lvl1pPr>
          </a:lstStyle>
          <a:p>
            <a:fld id="{45D54F3E-5908-4C83-B5CA-2A5BDE9E6817}" type="slidenum">
              <a:rPr lang="nb-NO" smtClean="0"/>
              <a:pPr/>
              <a:t>‹#›</a:t>
            </a:fld>
            <a:endParaRPr lang="nb-NO"/>
          </a:p>
        </p:txBody>
      </p:sp>
    </p:spTree>
    <p:extLst>
      <p:ext uri="{BB962C8B-B14F-4D97-AF65-F5344CB8AC3E}">
        <p14:creationId xmlns:p14="http://schemas.microsoft.com/office/powerpoint/2010/main" val="144287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GRØNN">
    <p:spTree>
      <p:nvGrpSpPr>
        <p:cNvPr id="1" name=""/>
        <p:cNvGrpSpPr/>
        <p:nvPr/>
      </p:nvGrpSpPr>
      <p:grpSpPr>
        <a:xfrm>
          <a:off x="0" y="0"/>
          <a:ext cx="0" cy="0"/>
          <a:chOff x="0" y="0"/>
          <a:chExt cx="0" cy="0"/>
        </a:xfrm>
      </p:grpSpPr>
      <p:sp>
        <p:nvSpPr>
          <p:cNvPr id="9" name="Rektangel 8"/>
          <p:cNvSpPr/>
          <p:nvPr userDrawn="1"/>
        </p:nvSpPr>
        <p:spPr>
          <a:xfrm>
            <a:off x="0" y="2113200"/>
            <a:ext cx="9144000" cy="474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0" y="0"/>
            <a:ext cx="4953010" cy="722377"/>
          </a:xfrm>
          <a:prstGeom prst="rect">
            <a:avLst/>
          </a:prstGeom>
        </p:spPr>
      </p:pic>
      <p:sp>
        <p:nvSpPr>
          <p:cNvPr id="2" name="Tittel 1"/>
          <p:cNvSpPr>
            <a:spLocks noGrp="1"/>
          </p:cNvSpPr>
          <p:nvPr>
            <p:ph type="ctrTitle"/>
          </p:nvPr>
        </p:nvSpPr>
        <p:spPr>
          <a:xfrm>
            <a:off x="4256250" y="3098099"/>
            <a:ext cx="4149750" cy="1015663"/>
          </a:xfrm>
        </p:spPr>
        <p:txBody>
          <a:bodyPr anchor="b">
            <a:spAutoFit/>
          </a:bodyPr>
          <a:lstStyle>
            <a:lvl1pPr algn="l">
              <a:defRPr sz="3300">
                <a:solidFill>
                  <a:schemeClr val="bg1"/>
                </a:solidFill>
              </a:defRPr>
            </a:lvl1pPr>
          </a:lstStyle>
          <a:p>
            <a:r>
              <a:rPr lang="en-US"/>
              <a:t>Click to edit Master title style</a:t>
            </a:r>
            <a:endParaRPr lang="nb-NO" dirty="0"/>
          </a:p>
        </p:txBody>
      </p:sp>
      <p:sp>
        <p:nvSpPr>
          <p:cNvPr id="3" name="Undertittel 2"/>
          <p:cNvSpPr>
            <a:spLocks noGrp="1"/>
          </p:cNvSpPr>
          <p:nvPr>
            <p:ph type="subTitle" idx="1"/>
          </p:nvPr>
        </p:nvSpPr>
        <p:spPr>
          <a:xfrm>
            <a:off x="4256250" y="4282037"/>
            <a:ext cx="4149750" cy="830997"/>
          </a:xfrm>
        </p:spPr>
        <p:txBody>
          <a:bodyPr wrap="square">
            <a:spAutoFit/>
          </a:bodyPr>
          <a:lstStyle>
            <a:lvl1pPr marL="0" indent="0" algn="l">
              <a:buNone/>
              <a:defRPr sz="27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
        <p:nvSpPr>
          <p:cNvPr id="4" name="Plassholder for dato 3"/>
          <p:cNvSpPr>
            <a:spLocks noGrp="1"/>
          </p:cNvSpPr>
          <p:nvPr>
            <p:ph type="dt" sz="half" idx="10"/>
          </p:nvPr>
        </p:nvSpPr>
        <p:spPr/>
        <p:txBody>
          <a:bodyPr>
            <a:spAutoFit/>
          </a:bodyPr>
          <a:lstStyle>
            <a:lvl1pPr>
              <a:defRPr>
                <a:solidFill>
                  <a:schemeClr val="bg1"/>
                </a:solidFill>
              </a:defRPr>
            </a:lvl1pPr>
          </a:lstStyle>
          <a:p>
            <a:fld id="{2F88B822-01D0-4E8C-B0A5-4D4EE916604E}" type="datetime1">
              <a:rPr lang="nb-NO" smtClean="0"/>
              <a:pPr/>
              <a:t>11.09.2017</a:t>
            </a:fld>
            <a:endParaRPr lang="nb-NO"/>
          </a:p>
        </p:txBody>
      </p:sp>
      <p:sp>
        <p:nvSpPr>
          <p:cNvPr id="5" name="Plassholder for bunntekst 4"/>
          <p:cNvSpPr>
            <a:spLocks noGrp="1"/>
          </p:cNvSpPr>
          <p:nvPr>
            <p:ph type="ftr" sz="quarter" idx="11"/>
          </p:nvPr>
        </p:nvSpPr>
        <p:spPr>
          <a:xfrm>
            <a:off x="4256250" y="6281401"/>
            <a:ext cx="1881750" cy="153888"/>
          </a:xfrm>
        </p:spPr>
        <p:txBody>
          <a:bodyPr wrap="square">
            <a:spAutoFit/>
          </a:bodyPr>
          <a:lstStyle>
            <a:lvl1pPr algn="l">
              <a:defRPr>
                <a:solidFill>
                  <a:schemeClr val="bg1"/>
                </a:solidFill>
              </a:defRPr>
            </a:lvl1pPr>
          </a:lstStyle>
          <a:p>
            <a:r>
              <a:rPr lang="nb-NO"/>
              <a:t>www.innovasjonnorge.no</a:t>
            </a:r>
            <a:endParaRPr lang="nb-NO" dirty="0"/>
          </a:p>
        </p:txBody>
      </p:sp>
      <p:sp>
        <p:nvSpPr>
          <p:cNvPr id="6" name="Plassholder for lysbildenummer 5"/>
          <p:cNvSpPr>
            <a:spLocks noGrp="1"/>
          </p:cNvSpPr>
          <p:nvPr>
            <p:ph type="sldNum" sz="quarter" idx="12"/>
          </p:nvPr>
        </p:nvSpPr>
        <p:spPr/>
        <p:txBody>
          <a:bodyPr>
            <a:spAutoFit/>
          </a:bodyPr>
          <a:lstStyle>
            <a:lvl1pPr>
              <a:defRPr>
                <a:solidFill>
                  <a:schemeClr val="bg1"/>
                </a:solidFill>
              </a:defRPr>
            </a:lvl1pPr>
          </a:lstStyle>
          <a:p>
            <a:fld id="{45D54F3E-5908-4C83-B5CA-2A5BDE9E6817}" type="slidenum">
              <a:rPr lang="nb-NO" smtClean="0"/>
              <a:pPr/>
              <a:t>‹#›</a:t>
            </a:fld>
            <a:endParaRPr lang="nb-NO"/>
          </a:p>
        </p:txBody>
      </p:sp>
    </p:spTree>
    <p:extLst>
      <p:ext uri="{BB962C8B-B14F-4D97-AF65-F5344CB8AC3E}">
        <p14:creationId xmlns:p14="http://schemas.microsoft.com/office/powerpoint/2010/main" val="27866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tellysbilde GUL">
    <p:spTree>
      <p:nvGrpSpPr>
        <p:cNvPr id="1" name=""/>
        <p:cNvGrpSpPr/>
        <p:nvPr/>
      </p:nvGrpSpPr>
      <p:grpSpPr>
        <a:xfrm>
          <a:off x="0" y="0"/>
          <a:ext cx="0" cy="0"/>
          <a:chOff x="0" y="0"/>
          <a:chExt cx="0" cy="0"/>
        </a:xfrm>
      </p:grpSpPr>
      <p:sp>
        <p:nvSpPr>
          <p:cNvPr id="9" name="Rektangel 8"/>
          <p:cNvSpPr/>
          <p:nvPr userDrawn="1"/>
        </p:nvSpPr>
        <p:spPr>
          <a:xfrm>
            <a:off x="0" y="2113200"/>
            <a:ext cx="9144000" cy="474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0" y="0"/>
            <a:ext cx="4953010" cy="722377"/>
          </a:xfrm>
          <a:prstGeom prst="rect">
            <a:avLst/>
          </a:prstGeom>
        </p:spPr>
      </p:pic>
      <p:sp>
        <p:nvSpPr>
          <p:cNvPr id="2" name="Tittel 1"/>
          <p:cNvSpPr>
            <a:spLocks noGrp="1"/>
          </p:cNvSpPr>
          <p:nvPr>
            <p:ph type="ctrTitle"/>
          </p:nvPr>
        </p:nvSpPr>
        <p:spPr>
          <a:xfrm>
            <a:off x="4256250" y="3098099"/>
            <a:ext cx="4149750" cy="1015663"/>
          </a:xfrm>
        </p:spPr>
        <p:txBody>
          <a:bodyPr anchor="b">
            <a:spAutoFit/>
          </a:bodyPr>
          <a:lstStyle>
            <a:lvl1pPr algn="l">
              <a:defRPr sz="3300">
                <a:solidFill>
                  <a:schemeClr val="bg1"/>
                </a:solidFill>
              </a:defRPr>
            </a:lvl1pPr>
          </a:lstStyle>
          <a:p>
            <a:r>
              <a:rPr lang="en-US"/>
              <a:t>Click to edit Master title style</a:t>
            </a:r>
            <a:endParaRPr lang="nb-NO" dirty="0"/>
          </a:p>
        </p:txBody>
      </p:sp>
      <p:sp>
        <p:nvSpPr>
          <p:cNvPr id="3" name="Undertittel 2"/>
          <p:cNvSpPr>
            <a:spLocks noGrp="1"/>
          </p:cNvSpPr>
          <p:nvPr>
            <p:ph type="subTitle" idx="1"/>
          </p:nvPr>
        </p:nvSpPr>
        <p:spPr>
          <a:xfrm>
            <a:off x="4256250" y="4282037"/>
            <a:ext cx="4149750" cy="830997"/>
          </a:xfrm>
        </p:spPr>
        <p:txBody>
          <a:bodyPr wrap="square">
            <a:spAutoFit/>
          </a:bodyPr>
          <a:lstStyle>
            <a:lvl1pPr marL="0" indent="0" algn="l">
              <a:buNone/>
              <a:defRPr sz="27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
        <p:nvSpPr>
          <p:cNvPr id="4" name="Plassholder for dato 3"/>
          <p:cNvSpPr>
            <a:spLocks noGrp="1"/>
          </p:cNvSpPr>
          <p:nvPr>
            <p:ph type="dt" sz="half" idx="10"/>
          </p:nvPr>
        </p:nvSpPr>
        <p:spPr/>
        <p:txBody>
          <a:bodyPr>
            <a:spAutoFit/>
          </a:bodyPr>
          <a:lstStyle>
            <a:lvl1pPr>
              <a:defRPr>
                <a:solidFill>
                  <a:schemeClr val="bg1"/>
                </a:solidFill>
              </a:defRPr>
            </a:lvl1pPr>
          </a:lstStyle>
          <a:p>
            <a:fld id="{2F88B822-01D0-4E8C-B0A5-4D4EE916604E}" type="datetime1">
              <a:rPr lang="nb-NO" smtClean="0"/>
              <a:pPr/>
              <a:t>11.09.2017</a:t>
            </a:fld>
            <a:endParaRPr lang="nb-NO"/>
          </a:p>
        </p:txBody>
      </p:sp>
      <p:sp>
        <p:nvSpPr>
          <p:cNvPr id="5" name="Plassholder for bunntekst 4"/>
          <p:cNvSpPr>
            <a:spLocks noGrp="1"/>
          </p:cNvSpPr>
          <p:nvPr>
            <p:ph type="ftr" sz="quarter" idx="11"/>
          </p:nvPr>
        </p:nvSpPr>
        <p:spPr>
          <a:xfrm>
            <a:off x="4256250" y="6281401"/>
            <a:ext cx="1881750" cy="153888"/>
          </a:xfrm>
        </p:spPr>
        <p:txBody>
          <a:bodyPr wrap="square">
            <a:spAutoFit/>
          </a:bodyPr>
          <a:lstStyle>
            <a:lvl1pPr algn="l">
              <a:defRPr>
                <a:solidFill>
                  <a:schemeClr val="bg1"/>
                </a:solidFill>
              </a:defRPr>
            </a:lvl1pPr>
          </a:lstStyle>
          <a:p>
            <a:r>
              <a:rPr lang="nb-NO"/>
              <a:t>www.innovasjonnorge.no</a:t>
            </a:r>
            <a:endParaRPr lang="nb-NO" dirty="0"/>
          </a:p>
        </p:txBody>
      </p:sp>
      <p:sp>
        <p:nvSpPr>
          <p:cNvPr id="6" name="Plassholder for lysbildenummer 5"/>
          <p:cNvSpPr>
            <a:spLocks noGrp="1"/>
          </p:cNvSpPr>
          <p:nvPr>
            <p:ph type="sldNum" sz="quarter" idx="12"/>
          </p:nvPr>
        </p:nvSpPr>
        <p:spPr/>
        <p:txBody>
          <a:bodyPr>
            <a:spAutoFit/>
          </a:bodyPr>
          <a:lstStyle>
            <a:lvl1pPr>
              <a:defRPr>
                <a:solidFill>
                  <a:schemeClr val="bg1"/>
                </a:solidFill>
              </a:defRPr>
            </a:lvl1pPr>
          </a:lstStyle>
          <a:p>
            <a:fld id="{45D54F3E-5908-4C83-B5CA-2A5BDE9E6817}" type="slidenum">
              <a:rPr lang="nb-NO" smtClean="0"/>
              <a:pPr/>
              <a:t>‹#›</a:t>
            </a:fld>
            <a:endParaRPr lang="nb-NO"/>
          </a:p>
        </p:txBody>
      </p:sp>
    </p:spTree>
    <p:extLst>
      <p:ext uri="{BB962C8B-B14F-4D97-AF65-F5344CB8AC3E}">
        <p14:creationId xmlns:p14="http://schemas.microsoft.com/office/powerpoint/2010/main" val="272172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dato 3"/>
          <p:cNvSpPr>
            <a:spLocks noGrp="1"/>
          </p:cNvSpPr>
          <p:nvPr>
            <p:ph type="dt" sz="half" idx="10"/>
          </p:nvPr>
        </p:nvSpPr>
        <p:spPr/>
        <p:txBody>
          <a:bodyPr/>
          <a:lstStyle/>
          <a:p>
            <a:fld id="{32A9F877-6724-4577-9D8F-B3F672B7EA7D}" type="datetime1">
              <a:rPr lang="nb-NO" smtClean="0"/>
              <a:t>11.09.2017</a:t>
            </a:fld>
            <a:endParaRPr lang="nb-NO"/>
          </a:p>
        </p:txBody>
      </p:sp>
      <p:sp>
        <p:nvSpPr>
          <p:cNvPr id="5" name="Plassholder for bunntekst 4"/>
          <p:cNvSpPr>
            <a:spLocks noGrp="1"/>
          </p:cNvSpPr>
          <p:nvPr>
            <p:ph type="ftr" sz="quarter" idx="11"/>
          </p:nvPr>
        </p:nvSpPr>
        <p:spPr/>
        <p:txBody>
          <a:bodyPr/>
          <a:lstStyle/>
          <a:p>
            <a:r>
              <a:rPr lang="nb-NO"/>
              <a:t>www.innovasjonnorge.no</a:t>
            </a:r>
          </a:p>
        </p:txBody>
      </p:sp>
      <p:sp>
        <p:nvSpPr>
          <p:cNvPr id="6" name="Plassholder for lysbildenummer 5"/>
          <p:cNvSpPr>
            <a:spLocks noGrp="1"/>
          </p:cNvSpPr>
          <p:nvPr>
            <p:ph type="sldNum" sz="quarter" idx="12"/>
          </p:nvPr>
        </p:nvSpPr>
        <p:spPr/>
        <p:txBody>
          <a:bodyPr/>
          <a:lstStyle/>
          <a:p>
            <a:fld id="{45D54F3E-5908-4C83-B5CA-2A5BDE9E6817}" type="slidenum">
              <a:rPr lang="nb-NO" smtClean="0"/>
              <a:t>‹#›</a:t>
            </a:fld>
            <a:endParaRPr lang="nb-NO"/>
          </a:p>
        </p:txBody>
      </p:sp>
    </p:spTree>
    <p:extLst>
      <p:ext uri="{BB962C8B-B14F-4D97-AF65-F5344CB8AC3E}">
        <p14:creationId xmlns:p14="http://schemas.microsoft.com/office/powerpoint/2010/main" val="137008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5210174" y="2270930"/>
            <a:ext cx="3195825" cy="507831"/>
          </a:xfrm>
        </p:spPr>
        <p:txBody>
          <a:bodyPr/>
          <a:lstStyle/>
          <a:p>
            <a:r>
              <a:rPr lang="en-US"/>
              <a:t>Click to edit Master title style</a:t>
            </a:r>
            <a:endParaRPr lang="nb-NO"/>
          </a:p>
        </p:txBody>
      </p:sp>
      <p:sp>
        <p:nvSpPr>
          <p:cNvPr id="3" name="Plassholder for innhold 2"/>
          <p:cNvSpPr>
            <a:spLocks noGrp="1"/>
          </p:cNvSpPr>
          <p:nvPr>
            <p:ph idx="1"/>
          </p:nvPr>
        </p:nvSpPr>
        <p:spPr>
          <a:xfrm>
            <a:off x="5210174" y="3198447"/>
            <a:ext cx="3195825" cy="2485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dato 3"/>
          <p:cNvSpPr>
            <a:spLocks noGrp="1"/>
          </p:cNvSpPr>
          <p:nvPr>
            <p:ph type="dt" sz="half" idx="10"/>
          </p:nvPr>
        </p:nvSpPr>
        <p:spPr/>
        <p:txBody>
          <a:bodyPr/>
          <a:lstStyle/>
          <a:p>
            <a:fld id="{32A9F877-6724-4577-9D8F-B3F672B7EA7D}" type="datetime1">
              <a:rPr lang="nb-NO" smtClean="0"/>
              <a:t>11.09.2017</a:t>
            </a:fld>
            <a:endParaRPr lang="nb-NO"/>
          </a:p>
        </p:txBody>
      </p:sp>
      <p:sp>
        <p:nvSpPr>
          <p:cNvPr id="5" name="Plassholder for bunntekst 4"/>
          <p:cNvSpPr>
            <a:spLocks noGrp="1"/>
          </p:cNvSpPr>
          <p:nvPr>
            <p:ph type="ftr" sz="quarter" idx="11"/>
          </p:nvPr>
        </p:nvSpPr>
        <p:spPr/>
        <p:txBody>
          <a:bodyPr/>
          <a:lstStyle/>
          <a:p>
            <a:r>
              <a:rPr lang="nb-NO"/>
              <a:t>www.innovasjonnorge.no</a:t>
            </a:r>
          </a:p>
        </p:txBody>
      </p:sp>
      <p:sp>
        <p:nvSpPr>
          <p:cNvPr id="6" name="Plassholder for lysbildenummer 5"/>
          <p:cNvSpPr>
            <a:spLocks noGrp="1"/>
          </p:cNvSpPr>
          <p:nvPr>
            <p:ph type="sldNum" sz="quarter" idx="12"/>
          </p:nvPr>
        </p:nvSpPr>
        <p:spPr/>
        <p:txBody>
          <a:bodyPr/>
          <a:lstStyle/>
          <a:p>
            <a:fld id="{45D54F3E-5908-4C83-B5CA-2A5BDE9E6817}" type="slidenum">
              <a:rPr lang="nb-NO" smtClean="0"/>
              <a:t>‹#›</a:t>
            </a:fld>
            <a:endParaRPr lang="nb-NO"/>
          </a:p>
        </p:txBody>
      </p:sp>
      <p:sp>
        <p:nvSpPr>
          <p:cNvPr id="8" name="Plassholder for bilde 7"/>
          <p:cNvSpPr>
            <a:spLocks noGrp="1"/>
          </p:cNvSpPr>
          <p:nvPr>
            <p:ph type="pic" sz="quarter" idx="13"/>
          </p:nvPr>
        </p:nvSpPr>
        <p:spPr>
          <a:xfrm>
            <a:off x="738188" y="2376000"/>
            <a:ext cx="3780000" cy="2808000"/>
          </a:xfrm>
          <a:blipFill dpi="0" rotWithShape="1">
            <a:blip r:embed="rId2">
              <a:extLst>
                <a:ext uri="{28A0092B-C50C-407E-A947-70E740481C1C}">
                  <a14:useLocalDpi xmlns:a14="http://schemas.microsoft.com/office/drawing/2010/main" val="0"/>
                </a:ext>
              </a:extLst>
            </a:blip>
            <a:srcRect/>
            <a:stretch>
              <a:fillRect/>
            </a:stretch>
          </a:blipFill>
        </p:spPr>
        <p:txBody>
          <a:bodyPr lIns="360000" tIns="540000" rIns="360000" anchor="t" anchorCtr="1">
            <a:noAutofit/>
          </a:bodyPr>
          <a:lstStyle>
            <a:lvl1pPr marL="0" indent="0" algn="ctr">
              <a:buNone/>
              <a:defRPr>
                <a:solidFill>
                  <a:schemeClr val="bg1"/>
                </a:solidFill>
              </a:defRPr>
            </a:lvl1pPr>
          </a:lstStyle>
          <a:p>
            <a:r>
              <a:rPr lang="en-US"/>
              <a:t>Click icon to add picture</a:t>
            </a:r>
            <a:endParaRPr lang="nb-NO" dirty="0"/>
          </a:p>
        </p:txBody>
      </p:sp>
    </p:spTree>
    <p:extLst>
      <p:ext uri="{BB962C8B-B14F-4D97-AF65-F5344CB8AC3E}">
        <p14:creationId xmlns:p14="http://schemas.microsoft.com/office/powerpoint/2010/main" val="388709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2182372" cy="938786"/>
          </a:xfrm>
          <a:prstGeom prst="rect">
            <a:avLst/>
          </a:prstGeom>
        </p:spPr>
      </p:pic>
      <p:sp>
        <p:nvSpPr>
          <p:cNvPr id="2" name="Plassholder for tittel 1"/>
          <p:cNvSpPr>
            <a:spLocks noGrp="1"/>
          </p:cNvSpPr>
          <p:nvPr>
            <p:ph type="title"/>
          </p:nvPr>
        </p:nvSpPr>
        <p:spPr>
          <a:xfrm>
            <a:off x="738000" y="2099480"/>
            <a:ext cx="7668000" cy="507831"/>
          </a:xfrm>
          <a:prstGeom prst="rect">
            <a:avLst/>
          </a:prstGeom>
        </p:spPr>
        <p:txBody>
          <a:bodyPr vert="horz" wrap="square" lIns="0" tIns="0" rIns="0" bIns="0" rtlCol="0" anchor="b" anchorCtr="0">
            <a:spAutoFit/>
          </a:bodyPr>
          <a:lstStyle/>
          <a:p>
            <a:r>
              <a:rPr lang="nb-NO" dirty="0"/>
              <a:t>Klikk for å redigere tittelstil</a:t>
            </a:r>
          </a:p>
        </p:txBody>
      </p:sp>
      <p:sp>
        <p:nvSpPr>
          <p:cNvPr id="3" name="Plassholder for tekst 2"/>
          <p:cNvSpPr>
            <a:spLocks noGrp="1"/>
          </p:cNvSpPr>
          <p:nvPr>
            <p:ph type="body" idx="1"/>
          </p:nvPr>
        </p:nvSpPr>
        <p:spPr>
          <a:xfrm>
            <a:off x="738000" y="3198447"/>
            <a:ext cx="7668000" cy="2485916"/>
          </a:xfrm>
          <a:prstGeom prst="rect">
            <a:avLst/>
          </a:prstGeom>
        </p:spPr>
        <p:txBody>
          <a:bodyPr vert="horz" lIns="0" tIns="0" rIns="0" bIns="0" rtlCol="0" anchor="t" anchorCtr="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372000" y="6281401"/>
            <a:ext cx="1440000" cy="153888"/>
          </a:xfrm>
          <a:prstGeom prst="rect">
            <a:avLst/>
          </a:prstGeom>
        </p:spPr>
        <p:txBody>
          <a:bodyPr vert="horz" lIns="0" tIns="0" rIns="0" bIns="0" rtlCol="0" anchor="t" anchorCtr="0">
            <a:spAutoFit/>
          </a:bodyPr>
          <a:lstStyle>
            <a:lvl1pPr marL="0" algn="r">
              <a:lnSpc>
                <a:spcPct val="100000"/>
              </a:lnSpc>
              <a:spcBef>
                <a:spcPts val="0"/>
              </a:spcBef>
              <a:defRPr sz="1000" b="1" baseline="0">
                <a:solidFill>
                  <a:schemeClr val="tx1"/>
                </a:solidFill>
              </a:defRPr>
            </a:lvl1pPr>
          </a:lstStyle>
          <a:p>
            <a:fld id="{CAA42CC9-F1E1-4F02-9931-9B9DE7B809B5}" type="datetime1">
              <a:rPr lang="nb-NO" smtClean="0"/>
              <a:t>11.09.2017</a:t>
            </a:fld>
            <a:endParaRPr lang="nb-NO"/>
          </a:p>
        </p:txBody>
      </p:sp>
      <p:sp>
        <p:nvSpPr>
          <p:cNvPr id="5" name="Plassholder for bunntekst 4"/>
          <p:cNvSpPr>
            <a:spLocks noGrp="1"/>
          </p:cNvSpPr>
          <p:nvPr>
            <p:ph type="ftr" sz="quarter" idx="3"/>
          </p:nvPr>
        </p:nvSpPr>
        <p:spPr>
          <a:xfrm>
            <a:off x="738000" y="6281401"/>
            <a:ext cx="5400000" cy="153888"/>
          </a:xfrm>
          <a:prstGeom prst="rect">
            <a:avLst/>
          </a:prstGeom>
        </p:spPr>
        <p:txBody>
          <a:bodyPr vert="horz" lIns="0" tIns="0" rIns="0" bIns="0" rtlCol="0" anchor="t" anchorCtr="0">
            <a:spAutoFit/>
          </a:bodyPr>
          <a:lstStyle>
            <a:lvl1pPr marL="0" algn="l">
              <a:lnSpc>
                <a:spcPct val="100000"/>
              </a:lnSpc>
              <a:spcBef>
                <a:spcPts val="0"/>
              </a:spcBef>
              <a:defRPr sz="1000" b="1" baseline="0">
                <a:solidFill>
                  <a:schemeClr val="tx1"/>
                </a:solidFill>
              </a:defRPr>
            </a:lvl1pPr>
          </a:lstStyle>
          <a:p>
            <a:r>
              <a:rPr lang="nb-NO"/>
              <a:t>www.innovasjonnorge.no</a:t>
            </a:r>
            <a:endParaRPr lang="nb-NO" dirty="0"/>
          </a:p>
        </p:txBody>
      </p:sp>
      <p:sp>
        <p:nvSpPr>
          <p:cNvPr id="6" name="Plassholder for lysbildenummer 5"/>
          <p:cNvSpPr>
            <a:spLocks noGrp="1"/>
          </p:cNvSpPr>
          <p:nvPr>
            <p:ph type="sldNum" sz="quarter" idx="4"/>
          </p:nvPr>
        </p:nvSpPr>
        <p:spPr>
          <a:xfrm>
            <a:off x="8046000" y="6281401"/>
            <a:ext cx="360000" cy="153888"/>
          </a:xfrm>
          <a:prstGeom prst="rect">
            <a:avLst/>
          </a:prstGeom>
        </p:spPr>
        <p:txBody>
          <a:bodyPr vert="horz" lIns="0" tIns="0" rIns="0" bIns="0" rtlCol="0" anchor="t" anchorCtr="0">
            <a:spAutoFit/>
          </a:bodyPr>
          <a:lstStyle>
            <a:lvl1pPr marL="0" algn="r">
              <a:lnSpc>
                <a:spcPct val="100000"/>
              </a:lnSpc>
              <a:spcBef>
                <a:spcPts val="0"/>
              </a:spcBef>
              <a:defRPr sz="1000" b="1" baseline="0">
                <a:solidFill>
                  <a:schemeClr val="tx1"/>
                </a:solidFill>
              </a:defRPr>
            </a:lvl1pPr>
          </a:lstStyle>
          <a:p>
            <a:fld id="{45D54F3E-5908-4C83-B5CA-2A5BDE9E6817}" type="slidenum">
              <a:rPr lang="nb-NO" smtClean="0"/>
              <a:pPr/>
              <a:t>‹#›</a:t>
            </a:fld>
            <a:endParaRPr lang="nb-NO"/>
          </a:p>
        </p:txBody>
      </p:sp>
    </p:spTree>
    <p:extLst>
      <p:ext uri="{BB962C8B-B14F-4D97-AF65-F5344CB8AC3E}">
        <p14:creationId xmlns:p14="http://schemas.microsoft.com/office/powerpoint/2010/main" val="1513222671"/>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7" r:id="rId3"/>
    <p:sldLayoutId id="2147483658" r:id="rId4"/>
    <p:sldLayoutId id="2147483659" r:id="rId5"/>
    <p:sldLayoutId id="2147483660" r:id="rId6"/>
    <p:sldLayoutId id="2147483661" r:id="rId7"/>
    <p:sldLayoutId id="2147483650" r:id="rId8"/>
    <p:sldLayoutId id="2147483656" r:id="rId9"/>
    <p:sldLayoutId id="2147483652" r:id="rId10"/>
    <p:sldLayoutId id="2147483653" r:id="rId11"/>
    <p:sldLayoutId id="2147483654" r:id="rId12"/>
    <p:sldLayoutId id="2147483655" r:id="rId13"/>
    <p:sldLayoutId id="2147483662" r:id="rId14"/>
    <p:sldLayoutId id="2147483663" r:id="rId15"/>
  </p:sldLayoutIdLst>
  <p:hf sldNum="0" hdr="0" dt="0"/>
  <p:txStyles>
    <p:titleStyle>
      <a:lvl1pPr marL="0" algn="l" defTabSz="685800" rtl="0" eaLnBrk="1" latinLnBrk="0" hangingPunct="1">
        <a:lnSpc>
          <a:spcPct val="100000"/>
        </a:lnSpc>
        <a:spcBef>
          <a:spcPts val="0"/>
        </a:spcBef>
        <a:buNone/>
        <a:defRPr sz="3300" b="1" kern="1200" baseline="0">
          <a:solidFill>
            <a:schemeClr val="tx1"/>
          </a:solidFill>
          <a:latin typeface="+mj-lt"/>
          <a:ea typeface="+mj-ea"/>
          <a:cs typeface="+mj-cs"/>
        </a:defRPr>
      </a:lvl1pPr>
    </p:titleStyle>
    <p:bodyStyle>
      <a:lvl1pPr marL="198000" indent="-198000" algn="l" defTabSz="685800" rtl="0" eaLnBrk="1" latinLnBrk="0" hangingPunct="1">
        <a:lnSpc>
          <a:spcPct val="100000"/>
        </a:lnSpc>
        <a:spcBef>
          <a:spcPts val="2000"/>
        </a:spcBef>
        <a:buFont typeface="Arial" panose="020B0604020202020204" pitchFamily="34" charset="0"/>
        <a:buChar char="•"/>
        <a:defRPr sz="2000" kern="1200" baseline="0">
          <a:solidFill>
            <a:schemeClr val="tx1"/>
          </a:solidFill>
          <a:latin typeface="+mn-lt"/>
          <a:ea typeface="+mn-ea"/>
          <a:cs typeface="+mn-cs"/>
        </a:defRPr>
      </a:lvl1pPr>
      <a:lvl2pPr marL="396000" indent="-196850" algn="l" defTabSz="685800" rtl="0" eaLnBrk="1" latinLnBrk="0" hangingPunct="1">
        <a:lnSpc>
          <a:spcPct val="100000"/>
        </a:lnSpc>
        <a:spcBef>
          <a:spcPts val="0"/>
        </a:spcBef>
        <a:buFont typeface="Arial" panose="020B0604020202020204" pitchFamily="34" charset="0"/>
        <a:buChar char="•"/>
        <a:defRPr sz="1800" kern="1200" baseline="0">
          <a:solidFill>
            <a:schemeClr val="tx1"/>
          </a:solidFill>
          <a:latin typeface="+mn-lt"/>
          <a:ea typeface="+mn-ea"/>
          <a:cs typeface="+mn-cs"/>
        </a:defRPr>
      </a:lvl2pPr>
      <a:lvl3pPr marL="594000" indent="-198000" algn="l" defTabSz="685800"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3pPr>
      <a:lvl4pPr marL="792000" indent="-198000" algn="l" defTabSz="685800" rtl="0" eaLnBrk="1" latinLnBrk="0" hangingPunct="1">
        <a:lnSpc>
          <a:spcPct val="100000"/>
        </a:lnSpc>
        <a:spcBef>
          <a:spcPts val="0"/>
        </a:spcBef>
        <a:buFont typeface="Arial" panose="020B0604020202020204" pitchFamily="34" charset="0"/>
        <a:buChar char="•"/>
        <a:defRPr sz="1400" kern="1200" baseline="0">
          <a:solidFill>
            <a:schemeClr val="tx1"/>
          </a:solidFill>
          <a:latin typeface="+mn-lt"/>
          <a:ea typeface="+mn-ea"/>
          <a:cs typeface="+mn-cs"/>
        </a:defRPr>
      </a:lvl4pPr>
      <a:lvl5pPr marL="990000" indent="-198000" algn="l" defTabSz="68580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halsnoydokk.no/wp-content/uploads/2014/10/IMG_8730-e1412318059806.jpg"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hyperlink" Target="http://halsnoydokk.no/wp-content/uploads/2014/10/IMG_8730-e1412318059806.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r>
              <a:rPr lang="nb-NO"/>
              <a:t>www.innovasjonnorge.no</a:t>
            </a:r>
          </a:p>
        </p:txBody>
      </p:sp>
      <p:sp>
        <p:nvSpPr>
          <p:cNvPr id="3" name="Tittel 2"/>
          <p:cNvSpPr>
            <a:spLocks noGrp="1"/>
          </p:cNvSpPr>
          <p:nvPr>
            <p:ph type="ctrTitle"/>
          </p:nvPr>
        </p:nvSpPr>
        <p:spPr>
          <a:xfrm>
            <a:off x="737999" y="2555174"/>
            <a:ext cx="4510275" cy="1015663"/>
          </a:xfrm>
        </p:spPr>
        <p:txBody>
          <a:bodyPr/>
          <a:lstStyle/>
          <a:p>
            <a:r>
              <a:rPr lang="nb-NO" dirty="0"/>
              <a:t>Miljøteknologiordningen</a:t>
            </a:r>
          </a:p>
        </p:txBody>
      </p:sp>
      <p:sp>
        <p:nvSpPr>
          <p:cNvPr id="4" name="Undertittel 3"/>
          <p:cNvSpPr>
            <a:spLocks noGrp="1"/>
          </p:cNvSpPr>
          <p:nvPr>
            <p:ph type="subTitle" idx="1"/>
          </p:nvPr>
        </p:nvSpPr>
        <p:spPr>
          <a:xfrm>
            <a:off x="737999" y="3672437"/>
            <a:ext cx="4683087" cy="830997"/>
          </a:xfrm>
        </p:spPr>
        <p:txBody>
          <a:bodyPr/>
          <a:lstStyle/>
          <a:p>
            <a:r>
              <a:rPr lang="nb-NO" dirty="0"/>
              <a:t>Pilot og demonstrasjonsanlegg for miljøteknologi</a:t>
            </a:r>
          </a:p>
        </p:txBody>
      </p:sp>
    </p:spTree>
    <p:extLst>
      <p:ext uri="{BB962C8B-B14F-4D97-AF65-F5344CB8AC3E}">
        <p14:creationId xmlns:p14="http://schemas.microsoft.com/office/powerpoint/2010/main" val="287817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4410" y="2583449"/>
            <a:ext cx="7372350" cy="4146947"/>
          </a:xfrm>
          <a:prstGeom prst="rect">
            <a:avLst/>
          </a:prstGeom>
        </p:spPr>
      </p:pic>
      <p:sp>
        <p:nvSpPr>
          <p:cNvPr id="44033" name="Rectangle 2"/>
          <p:cNvSpPr>
            <a:spLocks noGrp="1" noChangeArrowheads="1"/>
          </p:cNvSpPr>
          <p:nvPr>
            <p:ph type="title"/>
          </p:nvPr>
        </p:nvSpPr>
        <p:spPr>
          <a:xfrm>
            <a:off x="449265" y="919165"/>
            <a:ext cx="5500687" cy="1069975"/>
          </a:xfrm>
        </p:spPr>
        <p:txBody>
          <a:bodyPr/>
          <a:lstStyle/>
          <a:p>
            <a:pPr eaLnBrk="1" hangingPunct="1"/>
            <a:r>
              <a:rPr lang="nb-NO"/>
              <a:t>Utviklingsfase</a:t>
            </a:r>
            <a:endParaRPr lang="en-US" sz="2600"/>
          </a:p>
        </p:txBody>
      </p:sp>
      <p:sp>
        <p:nvSpPr>
          <p:cNvPr id="44034" name="Content Placeholder 2"/>
          <p:cNvSpPr>
            <a:spLocks noGrp="1"/>
          </p:cNvSpPr>
          <p:nvPr>
            <p:ph idx="1"/>
          </p:nvPr>
        </p:nvSpPr>
        <p:spPr>
          <a:xfrm>
            <a:off x="554038" y="2151507"/>
            <a:ext cx="8426450" cy="1155220"/>
          </a:xfrm>
        </p:spPr>
        <p:txBody>
          <a:bodyPr/>
          <a:lstStyle/>
          <a:p>
            <a:pPr marL="0" indent="0" eaLnBrk="1" hangingPunct="1">
              <a:buNone/>
            </a:pPr>
            <a:r>
              <a:rPr lang="nb-NO" sz="2400" dirty="0"/>
              <a:t>Ordningen støtter prosjekter som nærmer seg kommersialisering, og som må utprøves under tilnærmet naturlige forhold.</a:t>
            </a:r>
          </a:p>
          <a:p>
            <a:pPr marL="0" indent="0" eaLnBrk="1" hangingPunct="1">
              <a:buNone/>
            </a:pPr>
            <a:endParaRPr lang="nb-NO" sz="2400" dirty="0"/>
          </a:p>
          <a:p>
            <a:pPr marL="0" indent="0" eaLnBrk="1" hangingPunct="1"/>
            <a:endParaRPr lang="nb-NO" sz="2400" dirty="0"/>
          </a:p>
        </p:txBody>
      </p:sp>
      <p:sp>
        <p:nvSpPr>
          <p:cNvPr id="44036" name="Slide Number Placeholder 3"/>
          <p:cNvSpPr>
            <a:spLocks noGrp="1"/>
          </p:cNvSpPr>
          <p:nvPr>
            <p:ph type="sldNum" sz="quarter" idx="17"/>
          </p:nvPr>
        </p:nvSpPr>
        <p:spPr bwMode="auto">
          <a:noFill/>
          <a:ln>
            <a:miter lim="800000"/>
            <a:headEnd/>
            <a:tailEnd/>
          </a:ln>
        </p:spPr>
        <p:txBody>
          <a:bodyPr numCol="1" compatLnSpc="1">
            <a:prstTxWarp prst="textNoShape">
              <a:avLst/>
            </a:prstTxWarp>
          </a:bodyPr>
          <a:lstStyle/>
          <a:p>
            <a:pPr fontAlgn="base">
              <a:spcBef>
                <a:spcPct val="0"/>
              </a:spcBef>
              <a:spcAft>
                <a:spcPct val="0"/>
              </a:spcAft>
            </a:pPr>
            <a:fld id="{50F8FE16-CA0C-415F-91F5-659C0690B68A}" type="slidenum">
              <a:rPr lang="en-US" smtClean="0">
                <a:solidFill>
                  <a:srgbClr val="99BA2E"/>
                </a:solidFill>
                <a:latin typeface="Verdana" pitchFamily="34" charset="0"/>
              </a:rPr>
              <a:pPr fontAlgn="base">
                <a:spcBef>
                  <a:spcPct val="0"/>
                </a:spcBef>
                <a:spcAft>
                  <a:spcPct val="0"/>
                </a:spcAft>
              </a:pPr>
              <a:t>10</a:t>
            </a:fld>
            <a:endParaRPr lang="en-US">
              <a:solidFill>
                <a:srgbClr val="99BA2E"/>
              </a:solidFill>
              <a:latin typeface="Verdana" pitchFamily="34" charset="0"/>
            </a:endParaRPr>
          </a:p>
        </p:txBody>
      </p:sp>
      <p:sp>
        <p:nvSpPr>
          <p:cNvPr id="44037" name="Rectangle 3"/>
          <p:cNvSpPr>
            <a:spLocks noGrp="1" noChangeArrowheads="1"/>
          </p:cNvSpPr>
          <p:nvPr>
            <p:ph type="body" sz="quarter" idx="15"/>
          </p:nvPr>
        </p:nvSpPr>
        <p:spPr>
          <a:xfrm>
            <a:off x="449263" y="6324601"/>
            <a:ext cx="4054475" cy="360363"/>
          </a:xfrm>
        </p:spPr>
        <p:txBody>
          <a:bodyPr/>
          <a:lstStyle/>
          <a:p>
            <a:pPr eaLnBrk="1" hangingPunct="1"/>
            <a:endParaRPr lang="en-US"/>
          </a:p>
          <a:p>
            <a:pPr eaLnBrk="1" hangingPunct="1"/>
            <a:endParaRPr lang="en-US"/>
          </a:p>
        </p:txBody>
      </p:sp>
      <p:sp>
        <p:nvSpPr>
          <p:cNvPr id="2" name="TekstSylinder 1"/>
          <p:cNvSpPr txBox="1"/>
          <p:nvPr/>
        </p:nvSpPr>
        <p:spPr>
          <a:xfrm>
            <a:off x="7551475" y="6339842"/>
            <a:ext cx="699230" cy="184666"/>
          </a:xfrm>
          <a:prstGeom prst="rect">
            <a:avLst/>
          </a:prstGeom>
          <a:noFill/>
        </p:spPr>
        <p:txBody>
          <a:bodyPr wrap="none" rtlCol="0">
            <a:spAutoFit/>
          </a:bodyPr>
          <a:lstStyle/>
          <a:p>
            <a:r>
              <a:rPr lang="nb-NO" sz="600" dirty="0">
                <a:solidFill>
                  <a:schemeClr val="bg1">
                    <a:lumMod val="75000"/>
                  </a:schemeClr>
                </a:solidFill>
              </a:rPr>
              <a:t>Foto: </a:t>
            </a:r>
            <a:r>
              <a:rPr lang="nb-NO" sz="600" dirty="0" err="1">
                <a:solidFill>
                  <a:schemeClr val="bg1">
                    <a:lumMod val="75000"/>
                  </a:schemeClr>
                </a:solidFill>
              </a:rPr>
              <a:t>Optimarinl</a:t>
            </a:r>
            <a:endParaRPr lang="nb-NO" sz="600" dirty="0">
              <a:solidFill>
                <a:schemeClr val="bg1">
                  <a:lumMod val="75000"/>
                </a:schemeClr>
              </a:solidFill>
            </a:endParaRPr>
          </a:p>
        </p:txBody>
      </p:sp>
    </p:spTree>
    <p:extLst>
      <p:ext uri="{BB962C8B-B14F-4D97-AF65-F5344CB8AC3E}">
        <p14:creationId xmlns:p14="http://schemas.microsoft.com/office/powerpoint/2010/main" val="200383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00" y="1566080"/>
            <a:ext cx="7668000" cy="507831"/>
          </a:xfrm>
        </p:spPr>
        <p:txBody>
          <a:bodyPr/>
          <a:lstStyle/>
          <a:p>
            <a:r>
              <a:rPr lang="nb-NO" dirty="0" err="1"/>
              <a:t>Miljøtek</a:t>
            </a:r>
            <a:r>
              <a:rPr lang="nb-NO" dirty="0"/>
              <a:t>-tilskudd fordelt på bransje og år:</a:t>
            </a:r>
            <a:endParaRPr lang="en-US" dirty="0"/>
          </a:p>
        </p:txBody>
      </p:sp>
      <p:pic>
        <p:nvPicPr>
          <p:cNvPr id="1026" name="Char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19" y="2343150"/>
            <a:ext cx="76493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01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a:xfrm>
            <a:off x="391765" y="2951763"/>
            <a:ext cx="3979488" cy="3065632"/>
          </a:xfrm>
        </p:spPr>
        <p:txBody>
          <a:bodyPr>
            <a:normAutofit/>
          </a:bodyPr>
          <a:lstStyle/>
          <a:p>
            <a:pPr lvl="1">
              <a:buClr>
                <a:srgbClr val="FF0000"/>
              </a:buClr>
              <a:buFont typeface="Lucida Grande"/>
              <a:buChar char="◦"/>
            </a:pPr>
            <a:r>
              <a:rPr lang="nb-NO" sz="2400" dirty="0"/>
              <a:t>Innovasjonshøyde</a:t>
            </a:r>
          </a:p>
          <a:p>
            <a:pPr lvl="1">
              <a:buClr>
                <a:srgbClr val="FF0000"/>
              </a:buClr>
              <a:buFont typeface="Lucida Grande"/>
              <a:buChar char="◦"/>
            </a:pPr>
            <a:r>
              <a:rPr lang="nb-NO" sz="2400" dirty="0"/>
              <a:t>Verdiskapning i Norge</a:t>
            </a:r>
          </a:p>
          <a:p>
            <a:pPr lvl="1">
              <a:buClr>
                <a:srgbClr val="FF0000"/>
              </a:buClr>
              <a:buFont typeface="Lucida Grande"/>
              <a:buChar char="◦"/>
            </a:pPr>
            <a:r>
              <a:rPr lang="nb-NO" sz="2400" dirty="0"/>
              <a:t>Markedspotensial</a:t>
            </a:r>
          </a:p>
          <a:p>
            <a:pPr lvl="1">
              <a:buClr>
                <a:srgbClr val="FF0000"/>
              </a:buClr>
              <a:buFont typeface="Lucida Grande"/>
              <a:buChar char="◦"/>
            </a:pPr>
            <a:r>
              <a:rPr lang="nb-NO" sz="2400" dirty="0"/>
              <a:t>Gjennomføringsevne</a:t>
            </a:r>
          </a:p>
          <a:p>
            <a:pPr lvl="1">
              <a:buClr>
                <a:srgbClr val="FF0000"/>
              </a:buClr>
              <a:buFont typeface="Lucida Grande"/>
              <a:buChar char="◦"/>
            </a:pPr>
            <a:r>
              <a:rPr lang="nb-NO" sz="2400" dirty="0"/>
              <a:t>Bærekraft</a:t>
            </a:r>
          </a:p>
          <a:p>
            <a:pPr lvl="1">
              <a:buClr>
                <a:srgbClr val="FF0000"/>
              </a:buClr>
              <a:buFont typeface="Lucida Grande"/>
              <a:buChar char="◦"/>
            </a:pPr>
            <a:r>
              <a:rPr lang="nb-NO" sz="2400" dirty="0"/>
              <a:t>Utløsende effekt</a:t>
            </a:r>
          </a:p>
        </p:txBody>
      </p:sp>
      <p:pic>
        <p:nvPicPr>
          <p:cNvPr id="2" name="Plassholder for bilde 1" descr="Innfrir-prosjektet.jpg"/>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5427" b="5427"/>
          <a:stretch/>
        </p:blipFill>
        <p:spPr>
          <a:xfrm>
            <a:off x="4684901" y="1428412"/>
            <a:ext cx="4068795" cy="4252002"/>
          </a:xfrm>
          <a:noFill/>
        </p:spPr>
      </p:pic>
      <p:sp>
        <p:nvSpPr>
          <p:cNvPr id="6" name="Tittel 3"/>
          <p:cNvSpPr txBox="1">
            <a:spLocks/>
          </p:cNvSpPr>
          <p:nvPr/>
        </p:nvSpPr>
        <p:spPr>
          <a:xfrm>
            <a:off x="660942" y="1657012"/>
            <a:ext cx="8357328" cy="492443"/>
          </a:xfrm>
          <a:prstGeom prst="rect">
            <a:avLst/>
          </a:prstGeom>
        </p:spPr>
        <p:txBody>
          <a:bodyPr/>
          <a:lstStyle>
            <a:lvl1pPr marL="0" algn="l" defTabSz="514338" rtl="0" eaLnBrk="1" latinLnBrk="0" hangingPunct="1">
              <a:lnSpc>
                <a:spcPct val="100000"/>
              </a:lnSpc>
              <a:spcBef>
                <a:spcPts val="0"/>
              </a:spcBef>
              <a:buNone/>
              <a:defRPr sz="2000" b="1" kern="1200" baseline="0">
                <a:solidFill>
                  <a:schemeClr val="tx1"/>
                </a:solidFill>
                <a:latin typeface="+mj-lt"/>
                <a:ea typeface="+mj-ea"/>
                <a:cs typeface="+mj-cs"/>
              </a:defRPr>
            </a:lvl1pPr>
          </a:lstStyle>
          <a:p>
            <a:r>
              <a:rPr lang="nb-NO" sz="3200" dirty="0"/>
              <a:t>Hva ser vi etter?</a:t>
            </a:r>
          </a:p>
        </p:txBody>
      </p:sp>
    </p:spTree>
    <p:extLst>
      <p:ext uri="{BB962C8B-B14F-4D97-AF65-F5344CB8AC3E}">
        <p14:creationId xmlns:p14="http://schemas.microsoft.com/office/powerpoint/2010/main" val="399073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263" y="1497777"/>
            <a:ext cx="8391525" cy="507831"/>
          </a:xfrm>
        </p:spPr>
        <p:txBody>
          <a:bodyPr/>
          <a:lstStyle/>
          <a:p>
            <a:r>
              <a:rPr lang="nb-NO" dirty="0"/>
              <a:t>To prosjektkategorier:</a:t>
            </a:r>
          </a:p>
        </p:txBody>
      </p:sp>
      <p:sp>
        <p:nvSpPr>
          <p:cNvPr id="8" name="Rectangle 7"/>
          <p:cNvSpPr/>
          <p:nvPr/>
        </p:nvSpPr>
        <p:spPr>
          <a:xfrm>
            <a:off x="3564565" y="2749391"/>
            <a:ext cx="4161882" cy="1358383"/>
          </a:xfrm>
          <a:prstGeom prst="rect">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nb-NO" b="1" dirty="0">
                <a:solidFill>
                  <a:srgbClr val="000000"/>
                </a:solidFill>
              </a:rPr>
              <a:t>FoU-kostnader</a:t>
            </a:r>
            <a:r>
              <a:rPr lang="nb-NO" dirty="0">
                <a:solidFill>
                  <a:srgbClr val="000000"/>
                </a:solidFill>
              </a:rPr>
              <a:t> til å planlegge, investere i og teste pilot- og demonstrasjonsanlegg. </a:t>
            </a:r>
            <a:endParaRPr lang="nb-NO" sz="1400" dirty="0">
              <a:solidFill>
                <a:srgbClr val="000000"/>
              </a:solidFill>
            </a:endParaRPr>
          </a:p>
          <a:p>
            <a:pPr algn="ctr" fontAlgn="base">
              <a:spcBef>
                <a:spcPct val="0"/>
              </a:spcBef>
              <a:spcAft>
                <a:spcPct val="0"/>
              </a:spcAft>
            </a:pPr>
            <a:endParaRPr lang="nb-NO" sz="1400" b="1" i="1" dirty="0">
              <a:solidFill>
                <a:srgbClr val="000000"/>
              </a:solidFill>
            </a:endParaRPr>
          </a:p>
          <a:p>
            <a:pPr algn="ctr" fontAlgn="base">
              <a:spcBef>
                <a:spcPct val="0"/>
              </a:spcBef>
              <a:spcAft>
                <a:spcPct val="0"/>
              </a:spcAft>
            </a:pPr>
            <a:r>
              <a:rPr lang="nb-NO" sz="1400" b="1" i="1" dirty="0">
                <a:solidFill>
                  <a:srgbClr val="000000"/>
                </a:solidFill>
              </a:rPr>
              <a:t>Gjelder bedrifter som utvikler teknologi.</a:t>
            </a:r>
            <a:endParaRPr lang="nb-NO" b="1" i="1" dirty="0">
              <a:solidFill>
                <a:srgbClr val="000000"/>
              </a:solidFill>
            </a:endParaRPr>
          </a:p>
        </p:txBody>
      </p:sp>
      <p:sp>
        <p:nvSpPr>
          <p:cNvPr id="10" name="Rectangle 9"/>
          <p:cNvSpPr/>
          <p:nvPr/>
        </p:nvSpPr>
        <p:spPr>
          <a:xfrm>
            <a:off x="4698557" y="4886530"/>
            <a:ext cx="3999673" cy="1358383"/>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nb-NO" dirty="0">
                <a:solidFill>
                  <a:srgbClr val="000000"/>
                </a:solidFill>
              </a:rPr>
              <a:t>Bygge pilot- og demonstrasjonsanlegg </a:t>
            </a:r>
            <a:br>
              <a:rPr lang="nb-NO" dirty="0">
                <a:solidFill>
                  <a:srgbClr val="000000"/>
                </a:solidFill>
              </a:rPr>
            </a:br>
            <a:r>
              <a:rPr lang="nb-NO" dirty="0">
                <a:solidFill>
                  <a:srgbClr val="000000"/>
                </a:solidFill>
              </a:rPr>
              <a:t>som </a:t>
            </a:r>
            <a:r>
              <a:rPr lang="nb-NO" b="1" dirty="0">
                <a:solidFill>
                  <a:srgbClr val="000000"/>
                </a:solidFill>
              </a:rPr>
              <a:t>overgår EU-standard</a:t>
            </a:r>
            <a:r>
              <a:rPr lang="nb-NO" dirty="0">
                <a:solidFill>
                  <a:srgbClr val="000000"/>
                </a:solidFill>
              </a:rPr>
              <a:t>.</a:t>
            </a:r>
          </a:p>
          <a:p>
            <a:pPr algn="ctr" fontAlgn="base">
              <a:spcBef>
                <a:spcPct val="0"/>
              </a:spcBef>
              <a:spcAft>
                <a:spcPct val="0"/>
              </a:spcAft>
            </a:pPr>
            <a:endParaRPr lang="nb-NO" sz="1400" b="1" i="1" dirty="0">
              <a:solidFill>
                <a:srgbClr val="000000"/>
              </a:solidFill>
            </a:endParaRPr>
          </a:p>
          <a:p>
            <a:pPr algn="ctr" fontAlgn="base">
              <a:spcBef>
                <a:spcPct val="0"/>
              </a:spcBef>
              <a:spcAft>
                <a:spcPct val="0"/>
              </a:spcAft>
            </a:pPr>
            <a:r>
              <a:rPr lang="nb-NO" sz="1400" b="1" i="1" dirty="0">
                <a:solidFill>
                  <a:srgbClr val="000000"/>
                </a:solidFill>
              </a:rPr>
              <a:t>Bedrifter som tar i bruk uprøvd teknologi</a:t>
            </a:r>
          </a:p>
        </p:txBody>
      </p:sp>
      <p:sp>
        <p:nvSpPr>
          <p:cNvPr id="17" name="TextBox 16"/>
          <p:cNvSpPr txBox="1"/>
          <p:nvPr/>
        </p:nvSpPr>
        <p:spPr>
          <a:xfrm>
            <a:off x="4424449" y="3929980"/>
            <a:ext cx="739029" cy="1569660"/>
          </a:xfrm>
          <a:prstGeom prst="rect">
            <a:avLst/>
          </a:prstGeom>
          <a:noFill/>
        </p:spPr>
        <p:txBody>
          <a:bodyPr wrap="square" rtlCol="0">
            <a:spAutoFit/>
          </a:bodyPr>
          <a:lstStyle/>
          <a:p>
            <a:pPr fontAlgn="base">
              <a:spcBef>
                <a:spcPct val="0"/>
              </a:spcBef>
              <a:spcAft>
                <a:spcPct val="0"/>
              </a:spcAft>
            </a:pPr>
            <a:r>
              <a:rPr lang="nb-NO" sz="9600" b="1" dirty="0">
                <a:solidFill>
                  <a:srgbClr val="75BA20"/>
                </a:solidFill>
              </a:rPr>
              <a:t>2</a:t>
            </a:r>
          </a:p>
        </p:txBody>
      </p:sp>
      <p:sp>
        <p:nvSpPr>
          <p:cNvPr id="16" name="TextBox 15"/>
          <p:cNvSpPr txBox="1"/>
          <p:nvPr/>
        </p:nvSpPr>
        <p:spPr>
          <a:xfrm>
            <a:off x="3184821" y="1788515"/>
            <a:ext cx="1017435" cy="1569660"/>
          </a:xfrm>
          <a:prstGeom prst="rect">
            <a:avLst/>
          </a:prstGeom>
          <a:noFill/>
          <a:ln>
            <a:noFill/>
          </a:ln>
        </p:spPr>
        <p:txBody>
          <a:bodyPr wrap="square" rtlCol="0">
            <a:spAutoFit/>
          </a:bodyPr>
          <a:lstStyle/>
          <a:p>
            <a:pPr fontAlgn="base">
              <a:spcBef>
                <a:spcPct val="0"/>
              </a:spcBef>
              <a:spcAft>
                <a:spcPct val="0"/>
              </a:spcAft>
            </a:pPr>
            <a:r>
              <a:rPr lang="nb-NO" sz="9600" b="1" dirty="0">
                <a:solidFill>
                  <a:srgbClr val="75BA20"/>
                </a:solidFill>
              </a:rPr>
              <a:t>1</a:t>
            </a:r>
          </a:p>
        </p:txBody>
      </p:sp>
      <p:pic>
        <p:nvPicPr>
          <p:cNvPr id="9" name="Bilde 18">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76" y="2295521"/>
            <a:ext cx="935998" cy="1812253"/>
          </a:xfrm>
          <a:prstGeom prst="rect">
            <a:avLst/>
          </a:prstGeom>
        </p:spPr>
      </p:pic>
    </p:spTree>
    <p:extLst>
      <p:ext uri="{BB962C8B-B14F-4D97-AF65-F5344CB8AC3E}">
        <p14:creationId xmlns:p14="http://schemas.microsoft.com/office/powerpoint/2010/main" val="125536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2644" y="609799"/>
            <a:ext cx="808235" cy="1569660"/>
          </a:xfrm>
          <a:prstGeom prst="rect">
            <a:avLst/>
          </a:prstGeom>
          <a:noFill/>
        </p:spPr>
        <p:txBody>
          <a:bodyPr wrap="none" rtlCol="0">
            <a:spAutoFit/>
          </a:bodyPr>
          <a:lstStyle/>
          <a:p>
            <a:pPr fontAlgn="base">
              <a:spcBef>
                <a:spcPct val="0"/>
              </a:spcBef>
              <a:spcAft>
                <a:spcPct val="0"/>
              </a:spcAft>
            </a:pPr>
            <a:r>
              <a:rPr lang="nb-NO" sz="9600" b="1" dirty="0">
                <a:solidFill>
                  <a:srgbClr val="FF0000"/>
                </a:solidFill>
              </a:rPr>
              <a:t>1</a:t>
            </a:r>
          </a:p>
        </p:txBody>
      </p:sp>
      <p:grpSp>
        <p:nvGrpSpPr>
          <p:cNvPr id="2" name="Group 1"/>
          <p:cNvGrpSpPr/>
          <p:nvPr/>
        </p:nvGrpSpPr>
        <p:grpSpPr>
          <a:xfrm>
            <a:off x="403161" y="2668810"/>
            <a:ext cx="8420784" cy="3075296"/>
            <a:chOff x="403161" y="2668810"/>
            <a:chExt cx="8420784" cy="3075296"/>
          </a:xfrm>
        </p:grpSpPr>
        <p:sp>
          <p:nvSpPr>
            <p:cNvPr id="8" name="Rectangle 9"/>
            <p:cNvSpPr/>
            <p:nvPr/>
          </p:nvSpPr>
          <p:spPr>
            <a:xfrm>
              <a:off x="3925158" y="4520799"/>
              <a:ext cx="3931976" cy="1168400"/>
            </a:xfrm>
            <a:custGeom>
              <a:avLst/>
              <a:gdLst>
                <a:gd name="connsiteX0" fmla="*/ 0 w 1419225"/>
                <a:gd name="connsiteY0" fmla="*/ 0 h 1168400"/>
                <a:gd name="connsiteX1" fmla="*/ 1419225 w 1419225"/>
                <a:gd name="connsiteY1" fmla="*/ 0 h 1168400"/>
                <a:gd name="connsiteX2" fmla="*/ 1419225 w 1419225"/>
                <a:gd name="connsiteY2" fmla="*/ 1168400 h 1168400"/>
                <a:gd name="connsiteX3" fmla="*/ 0 w 1419225"/>
                <a:gd name="connsiteY3" fmla="*/ 1168400 h 1168400"/>
                <a:gd name="connsiteX4" fmla="*/ 0 w 1419225"/>
                <a:gd name="connsiteY4" fmla="*/ 0 h 1168400"/>
                <a:gd name="connsiteX0" fmla="*/ 0 w 2114550"/>
                <a:gd name="connsiteY0" fmla="*/ 0 h 1168400"/>
                <a:gd name="connsiteX1" fmla="*/ 2114550 w 2114550"/>
                <a:gd name="connsiteY1" fmla="*/ 133350 h 1168400"/>
                <a:gd name="connsiteX2" fmla="*/ 1419225 w 2114550"/>
                <a:gd name="connsiteY2" fmla="*/ 1168400 h 1168400"/>
                <a:gd name="connsiteX3" fmla="*/ 0 w 2114550"/>
                <a:gd name="connsiteY3" fmla="*/ 1168400 h 1168400"/>
                <a:gd name="connsiteX4" fmla="*/ 0 w 2114550"/>
                <a:gd name="connsiteY4" fmla="*/ 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1168400">
                  <a:moveTo>
                    <a:pt x="0" y="0"/>
                  </a:moveTo>
                  <a:lnTo>
                    <a:pt x="2114550" y="133350"/>
                  </a:lnTo>
                  <a:lnTo>
                    <a:pt x="1419225" y="1168400"/>
                  </a:lnTo>
                  <a:lnTo>
                    <a:pt x="0" y="11684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nb-NO">
                <a:solidFill>
                  <a:srgbClr val="FFFFFF"/>
                </a:solidFill>
              </a:endParaRPr>
            </a:p>
          </p:txBody>
        </p:sp>
        <p:sp>
          <p:nvSpPr>
            <p:cNvPr id="6" name="TextBox 5"/>
            <p:cNvSpPr txBox="1"/>
            <p:nvPr/>
          </p:nvSpPr>
          <p:spPr>
            <a:xfrm>
              <a:off x="495302" y="2668810"/>
              <a:ext cx="1689033" cy="268984"/>
            </a:xfrm>
            <a:prstGeom prst="rect">
              <a:avLst/>
            </a:prstGeom>
            <a:noFill/>
            <a:ln>
              <a:noFill/>
            </a:ln>
          </p:spPr>
          <p:txBody>
            <a:bodyPr wrap="square" rtlCol="0">
              <a:spAutoFit/>
            </a:bodyPr>
            <a:lstStyle/>
            <a:p>
              <a:pPr algn="r" fontAlgn="base">
                <a:lnSpc>
                  <a:spcPct val="80000"/>
                </a:lnSpc>
                <a:spcBef>
                  <a:spcPct val="0"/>
                </a:spcBef>
                <a:spcAft>
                  <a:spcPct val="0"/>
                </a:spcAft>
              </a:pPr>
              <a:r>
                <a:rPr lang="nb-NO" sz="1400" b="1" dirty="0">
                  <a:solidFill>
                    <a:srgbClr val="FF0000"/>
                  </a:solidFill>
                </a:rPr>
                <a:t>Bedriftens størrelse</a:t>
              </a:r>
            </a:p>
          </p:txBody>
        </p:sp>
        <p:sp>
          <p:nvSpPr>
            <p:cNvPr id="11" name="TextBox 10"/>
            <p:cNvSpPr txBox="1"/>
            <p:nvPr/>
          </p:nvSpPr>
          <p:spPr>
            <a:xfrm>
              <a:off x="7587282" y="5120116"/>
              <a:ext cx="1236663" cy="307777"/>
            </a:xfrm>
            <a:prstGeom prst="rect">
              <a:avLst/>
            </a:prstGeom>
            <a:noFill/>
            <a:ln>
              <a:noFill/>
            </a:ln>
          </p:spPr>
          <p:txBody>
            <a:bodyPr wrap="square" rtlCol="0">
              <a:spAutoFit/>
            </a:bodyPr>
            <a:lstStyle/>
            <a:p>
              <a:pPr algn="r" fontAlgn="base">
                <a:spcBef>
                  <a:spcPct val="0"/>
                </a:spcBef>
                <a:spcAft>
                  <a:spcPct val="0"/>
                </a:spcAft>
              </a:pPr>
              <a:r>
                <a:rPr lang="nb-NO" sz="1400" b="1" dirty="0">
                  <a:solidFill>
                    <a:srgbClr val="FF0000"/>
                  </a:solidFill>
                </a:rPr>
                <a:t>Tilskudd</a:t>
              </a:r>
            </a:p>
          </p:txBody>
        </p:sp>
        <p:sp>
          <p:nvSpPr>
            <p:cNvPr id="12" name="TextBox 11"/>
            <p:cNvSpPr txBox="1"/>
            <p:nvPr/>
          </p:nvSpPr>
          <p:spPr>
            <a:xfrm>
              <a:off x="1327648" y="4508616"/>
              <a:ext cx="868855" cy="461665"/>
            </a:xfrm>
            <a:prstGeom prst="rect">
              <a:avLst/>
            </a:prstGeom>
            <a:noFill/>
            <a:ln>
              <a:noFill/>
            </a:ln>
          </p:spPr>
          <p:txBody>
            <a:bodyPr wrap="square" rtlCol="0">
              <a:spAutoFit/>
            </a:bodyPr>
            <a:lstStyle/>
            <a:p>
              <a:pPr algn="r" fontAlgn="base">
                <a:spcBef>
                  <a:spcPct val="0"/>
                </a:spcBef>
                <a:spcAft>
                  <a:spcPct val="0"/>
                </a:spcAft>
              </a:pPr>
              <a:r>
                <a:rPr lang="nb-NO" sz="2400" dirty="0">
                  <a:solidFill>
                    <a:srgbClr val="000000"/>
                  </a:solidFill>
                </a:rPr>
                <a:t>Store </a:t>
              </a:r>
            </a:p>
          </p:txBody>
        </p:sp>
        <p:sp>
          <p:nvSpPr>
            <p:cNvPr id="13" name="TextBox 12"/>
            <p:cNvSpPr txBox="1"/>
            <p:nvPr/>
          </p:nvSpPr>
          <p:spPr>
            <a:xfrm>
              <a:off x="403161" y="3739096"/>
              <a:ext cx="1800752" cy="461665"/>
            </a:xfrm>
            <a:prstGeom prst="rect">
              <a:avLst/>
            </a:prstGeom>
            <a:noFill/>
            <a:ln>
              <a:noFill/>
            </a:ln>
          </p:spPr>
          <p:txBody>
            <a:bodyPr wrap="square" rtlCol="0">
              <a:spAutoFit/>
            </a:bodyPr>
            <a:lstStyle/>
            <a:p>
              <a:pPr algn="r" fontAlgn="base">
                <a:spcBef>
                  <a:spcPct val="0"/>
                </a:spcBef>
                <a:spcAft>
                  <a:spcPct val="0"/>
                </a:spcAft>
              </a:pPr>
              <a:r>
                <a:rPr lang="nb-NO" sz="2400" dirty="0">
                  <a:solidFill>
                    <a:srgbClr val="000000"/>
                  </a:solidFill>
                </a:rPr>
                <a:t>Mellomstore</a:t>
              </a:r>
            </a:p>
          </p:txBody>
        </p:sp>
        <p:sp>
          <p:nvSpPr>
            <p:cNvPr id="14" name="TextBox 13"/>
            <p:cNvSpPr txBox="1"/>
            <p:nvPr/>
          </p:nvSpPr>
          <p:spPr>
            <a:xfrm>
              <a:off x="1464720" y="2958631"/>
              <a:ext cx="758706" cy="461665"/>
            </a:xfrm>
            <a:prstGeom prst="rect">
              <a:avLst/>
            </a:prstGeom>
            <a:noFill/>
            <a:ln>
              <a:noFill/>
            </a:ln>
          </p:spPr>
          <p:txBody>
            <a:bodyPr wrap="square" rtlCol="0">
              <a:spAutoFit/>
            </a:bodyPr>
            <a:lstStyle/>
            <a:p>
              <a:pPr fontAlgn="base">
                <a:spcBef>
                  <a:spcPct val="0"/>
                </a:spcBef>
                <a:spcAft>
                  <a:spcPct val="0"/>
                </a:spcAft>
              </a:pPr>
              <a:r>
                <a:rPr lang="nb-NO" sz="2400" dirty="0">
                  <a:solidFill>
                    <a:srgbClr val="000000"/>
                  </a:solidFill>
                </a:rPr>
                <a:t>Små</a:t>
              </a:r>
            </a:p>
          </p:txBody>
        </p:sp>
        <p:sp>
          <p:nvSpPr>
            <p:cNvPr id="15" name="TextBox 14"/>
            <p:cNvSpPr txBox="1"/>
            <p:nvPr/>
          </p:nvSpPr>
          <p:spPr>
            <a:xfrm>
              <a:off x="7886898" y="5387992"/>
              <a:ext cx="744003" cy="307777"/>
            </a:xfrm>
            <a:prstGeom prst="rect">
              <a:avLst/>
            </a:prstGeom>
            <a:noFill/>
            <a:ln>
              <a:noFill/>
            </a:ln>
          </p:spPr>
          <p:txBody>
            <a:bodyPr wrap="square" rtlCol="0">
              <a:spAutoFit/>
            </a:bodyPr>
            <a:lstStyle/>
            <a:p>
              <a:pPr algn="r" fontAlgn="base">
                <a:spcBef>
                  <a:spcPct val="0"/>
                </a:spcBef>
                <a:spcAft>
                  <a:spcPct val="0"/>
                </a:spcAft>
              </a:pPr>
              <a:r>
                <a:rPr lang="nb-NO" sz="1400" b="1" dirty="0">
                  <a:solidFill>
                    <a:srgbClr val="000000"/>
                  </a:solidFill>
                </a:rPr>
                <a:t>100%</a:t>
              </a:r>
            </a:p>
          </p:txBody>
        </p:sp>
        <p:sp>
          <p:nvSpPr>
            <p:cNvPr id="16" name="TextBox 15"/>
            <p:cNvSpPr txBox="1"/>
            <p:nvPr/>
          </p:nvSpPr>
          <p:spPr>
            <a:xfrm>
              <a:off x="1467980" y="5373317"/>
              <a:ext cx="744003" cy="307777"/>
            </a:xfrm>
            <a:prstGeom prst="rect">
              <a:avLst/>
            </a:prstGeom>
            <a:noFill/>
            <a:ln>
              <a:noFill/>
            </a:ln>
          </p:spPr>
          <p:txBody>
            <a:bodyPr wrap="square" rtlCol="0">
              <a:spAutoFit/>
            </a:bodyPr>
            <a:lstStyle/>
            <a:p>
              <a:pPr algn="r" fontAlgn="base">
                <a:spcBef>
                  <a:spcPct val="0"/>
                </a:spcBef>
                <a:spcAft>
                  <a:spcPct val="0"/>
                </a:spcAft>
              </a:pPr>
              <a:r>
                <a:rPr lang="nb-NO" sz="1400" b="1" dirty="0">
                  <a:solidFill>
                    <a:srgbClr val="000000"/>
                  </a:solidFill>
                </a:rPr>
                <a:t>0</a:t>
              </a:r>
            </a:p>
          </p:txBody>
        </p:sp>
        <p:sp>
          <p:nvSpPr>
            <p:cNvPr id="17" name="TextBox 16"/>
            <p:cNvSpPr txBox="1"/>
            <p:nvPr/>
          </p:nvSpPr>
          <p:spPr>
            <a:xfrm>
              <a:off x="4978337" y="5381384"/>
              <a:ext cx="744003" cy="307777"/>
            </a:xfrm>
            <a:prstGeom prst="rect">
              <a:avLst/>
            </a:prstGeom>
            <a:noFill/>
            <a:ln>
              <a:noFill/>
            </a:ln>
          </p:spPr>
          <p:txBody>
            <a:bodyPr wrap="square" rtlCol="0">
              <a:spAutoFit/>
            </a:bodyPr>
            <a:lstStyle/>
            <a:p>
              <a:pPr algn="ctr" fontAlgn="base">
                <a:spcBef>
                  <a:spcPct val="0"/>
                </a:spcBef>
                <a:spcAft>
                  <a:spcPct val="0"/>
                </a:spcAft>
              </a:pPr>
              <a:r>
                <a:rPr lang="nb-NO" sz="1400" b="1" dirty="0">
                  <a:solidFill>
                    <a:srgbClr val="000000"/>
                  </a:solidFill>
                </a:rPr>
                <a:t>50%</a:t>
              </a:r>
            </a:p>
          </p:txBody>
        </p:sp>
        <p:sp>
          <p:nvSpPr>
            <p:cNvPr id="18" name="Oval 17"/>
            <p:cNvSpPr/>
            <p:nvPr/>
          </p:nvSpPr>
          <p:spPr>
            <a:xfrm>
              <a:off x="3517835" y="4683656"/>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nb-NO">
                <a:solidFill>
                  <a:srgbClr val="FFFFFF"/>
                </a:solidFill>
              </a:endParaRPr>
            </a:p>
          </p:txBody>
        </p:sp>
        <p:sp>
          <p:nvSpPr>
            <p:cNvPr id="21" name="Oval 20"/>
            <p:cNvSpPr/>
            <p:nvPr/>
          </p:nvSpPr>
          <p:spPr>
            <a:xfrm>
              <a:off x="4039458" y="3900674"/>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nb-NO">
                <a:solidFill>
                  <a:srgbClr val="FFFFFF"/>
                </a:solidFill>
              </a:endParaRPr>
            </a:p>
          </p:txBody>
        </p:sp>
        <p:sp>
          <p:nvSpPr>
            <p:cNvPr id="22" name="Oval 21"/>
            <p:cNvSpPr/>
            <p:nvPr/>
          </p:nvSpPr>
          <p:spPr>
            <a:xfrm>
              <a:off x="4572398" y="3119892"/>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nb-NO">
                <a:solidFill>
                  <a:srgbClr val="FFFFFF"/>
                </a:solidFill>
              </a:endParaRPr>
            </a:p>
          </p:txBody>
        </p:sp>
        <p:sp>
          <p:nvSpPr>
            <p:cNvPr id="23" name="TextBox 22"/>
            <p:cNvSpPr txBox="1"/>
            <p:nvPr/>
          </p:nvSpPr>
          <p:spPr>
            <a:xfrm>
              <a:off x="4692006" y="2962520"/>
              <a:ext cx="1030333" cy="461665"/>
            </a:xfrm>
            <a:prstGeom prst="rect">
              <a:avLst/>
            </a:prstGeom>
            <a:noFill/>
            <a:ln>
              <a:noFill/>
            </a:ln>
          </p:spPr>
          <p:txBody>
            <a:bodyPr wrap="square" rtlCol="0">
              <a:spAutoFit/>
            </a:bodyPr>
            <a:lstStyle/>
            <a:p>
              <a:pPr algn="ctr" fontAlgn="base">
                <a:spcBef>
                  <a:spcPct val="0"/>
                </a:spcBef>
                <a:spcAft>
                  <a:spcPct val="0"/>
                </a:spcAft>
              </a:pPr>
              <a:r>
                <a:rPr lang="nb-NO" sz="1200" dirty="0">
                  <a:solidFill>
                    <a:srgbClr val="000000"/>
                  </a:solidFill>
                </a:rPr>
                <a:t>Inntil </a:t>
              </a:r>
              <a:r>
                <a:rPr lang="nb-NO" sz="2400" b="1" dirty="0">
                  <a:solidFill>
                    <a:srgbClr val="000000"/>
                  </a:solidFill>
                </a:rPr>
                <a:t>45</a:t>
              </a:r>
              <a:r>
                <a:rPr lang="nb-NO" sz="1400" b="1" dirty="0">
                  <a:solidFill>
                    <a:srgbClr val="000000"/>
                  </a:solidFill>
                </a:rPr>
                <a:t> </a:t>
              </a:r>
              <a:r>
                <a:rPr lang="nb-NO" sz="1200" dirty="0">
                  <a:solidFill>
                    <a:srgbClr val="000000"/>
                  </a:solidFill>
                </a:rPr>
                <a:t>%</a:t>
              </a:r>
            </a:p>
          </p:txBody>
        </p:sp>
        <p:sp>
          <p:nvSpPr>
            <p:cNvPr id="24" name="TextBox 23"/>
            <p:cNvSpPr txBox="1"/>
            <p:nvPr/>
          </p:nvSpPr>
          <p:spPr>
            <a:xfrm>
              <a:off x="4127703" y="3735889"/>
              <a:ext cx="1069126" cy="461665"/>
            </a:xfrm>
            <a:prstGeom prst="rect">
              <a:avLst/>
            </a:prstGeom>
            <a:noFill/>
            <a:ln>
              <a:noFill/>
            </a:ln>
          </p:spPr>
          <p:txBody>
            <a:bodyPr wrap="square" rtlCol="0">
              <a:spAutoFit/>
            </a:bodyPr>
            <a:lstStyle/>
            <a:p>
              <a:pPr algn="ctr" fontAlgn="base">
                <a:spcBef>
                  <a:spcPct val="0"/>
                </a:spcBef>
                <a:spcAft>
                  <a:spcPct val="0"/>
                </a:spcAft>
              </a:pPr>
              <a:r>
                <a:rPr lang="nb-NO" sz="1200" dirty="0">
                  <a:solidFill>
                    <a:srgbClr val="000000"/>
                  </a:solidFill>
                </a:rPr>
                <a:t>Inntil </a:t>
              </a:r>
              <a:r>
                <a:rPr lang="nb-NO" sz="2400" b="1" dirty="0">
                  <a:solidFill>
                    <a:srgbClr val="000000"/>
                  </a:solidFill>
                </a:rPr>
                <a:t>35</a:t>
              </a:r>
              <a:r>
                <a:rPr lang="nb-NO" sz="1400" b="1" dirty="0">
                  <a:solidFill>
                    <a:srgbClr val="000000"/>
                  </a:solidFill>
                </a:rPr>
                <a:t> </a:t>
              </a:r>
              <a:r>
                <a:rPr lang="nb-NO" sz="1200" dirty="0">
                  <a:solidFill>
                    <a:srgbClr val="000000"/>
                  </a:solidFill>
                </a:rPr>
                <a:t>%</a:t>
              </a:r>
            </a:p>
          </p:txBody>
        </p:sp>
        <p:sp>
          <p:nvSpPr>
            <p:cNvPr id="25" name="TextBox 24"/>
            <p:cNvSpPr txBox="1"/>
            <p:nvPr/>
          </p:nvSpPr>
          <p:spPr>
            <a:xfrm>
              <a:off x="3622878" y="4507885"/>
              <a:ext cx="1069126" cy="461665"/>
            </a:xfrm>
            <a:prstGeom prst="rect">
              <a:avLst/>
            </a:prstGeom>
            <a:noFill/>
            <a:ln>
              <a:noFill/>
            </a:ln>
          </p:spPr>
          <p:txBody>
            <a:bodyPr wrap="square" rtlCol="0">
              <a:spAutoFit/>
            </a:bodyPr>
            <a:lstStyle/>
            <a:p>
              <a:pPr algn="ctr" fontAlgn="base">
                <a:spcBef>
                  <a:spcPct val="0"/>
                </a:spcBef>
                <a:spcAft>
                  <a:spcPct val="0"/>
                </a:spcAft>
              </a:pPr>
              <a:r>
                <a:rPr lang="nb-NO" sz="1200" dirty="0">
                  <a:solidFill>
                    <a:srgbClr val="000000"/>
                  </a:solidFill>
                </a:rPr>
                <a:t>Inntil </a:t>
              </a:r>
              <a:r>
                <a:rPr lang="nb-NO" sz="2400" b="1" dirty="0">
                  <a:solidFill>
                    <a:srgbClr val="000000"/>
                  </a:solidFill>
                </a:rPr>
                <a:t>25</a:t>
              </a:r>
              <a:r>
                <a:rPr lang="nb-NO" sz="1400" b="1" dirty="0">
                  <a:solidFill>
                    <a:srgbClr val="000000"/>
                  </a:solidFill>
                </a:rPr>
                <a:t> </a:t>
              </a:r>
              <a:r>
                <a:rPr lang="nb-NO" sz="1200" dirty="0">
                  <a:solidFill>
                    <a:srgbClr val="000000"/>
                  </a:solidFill>
                </a:rPr>
                <a:t>%</a:t>
              </a:r>
            </a:p>
          </p:txBody>
        </p:sp>
        <p:cxnSp>
          <p:nvCxnSpPr>
            <p:cNvPr id="27" name="Straight Connector 3"/>
            <p:cNvCxnSpPr/>
            <p:nvPr/>
          </p:nvCxnSpPr>
          <p:spPr>
            <a:xfrm flipH="1" flipV="1">
              <a:off x="2193860" y="2721506"/>
              <a:ext cx="10586" cy="3022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6"/>
            <p:cNvCxnSpPr/>
            <p:nvPr/>
          </p:nvCxnSpPr>
          <p:spPr>
            <a:xfrm>
              <a:off x="1898585" y="5386503"/>
              <a:ext cx="6425036" cy="1538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19"/>
            <p:cNvCxnSpPr/>
            <p:nvPr/>
          </p:nvCxnSpPr>
          <p:spPr>
            <a:xfrm>
              <a:off x="2223426" y="3189462"/>
              <a:ext cx="2348972" cy="2431"/>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27"/>
            <p:cNvCxnSpPr/>
            <p:nvPr/>
          </p:nvCxnSpPr>
          <p:spPr>
            <a:xfrm>
              <a:off x="2203915" y="3969927"/>
              <a:ext cx="1835545" cy="2747"/>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0"/>
            <p:cNvCxnSpPr/>
            <p:nvPr/>
          </p:nvCxnSpPr>
          <p:spPr>
            <a:xfrm flipV="1">
              <a:off x="2223428" y="4755657"/>
              <a:ext cx="1294409" cy="7375"/>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1" name="Title 50176"/>
          <p:cNvSpPr>
            <a:spLocks noGrp="1"/>
          </p:cNvSpPr>
          <p:nvPr>
            <p:ph type="title"/>
          </p:nvPr>
        </p:nvSpPr>
        <p:spPr>
          <a:xfrm>
            <a:off x="996319" y="1312881"/>
            <a:ext cx="8260129" cy="1069975"/>
          </a:xfrm>
        </p:spPr>
        <p:txBody>
          <a:bodyPr anchor="b"/>
          <a:lstStyle/>
          <a:p>
            <a:br>
              <a:rPr lang="nb-NO" dirty="0"/>
            </a:br>
            <a:br>
              <a:rPr lang="nb-NO" dirty="0"/>
            </a:br>
            <a:br>
              <a:rPr lang="nb-NO" dirty="0"/>
            </a:br>
            <a:br>
              <a:rPr lang="nb-NO" dirty="0"/>
            </a:br>
            <a:r>
              <a:rPr lang="nb-NO" spc="-40" dirty="0"/>
              <a:t>FoU-kostnader pilot- og demoanlegg </a:t>
            </a:r>
            <a:br>
              <a:rPr lang="nb-NO" spc="-40" dirty="0"/>
            </a:br>
            <a:r>
              <a:rPr lang="nb-NO" sz="2800" b="0" dirty="0"/>
              <a:t>– FoU-regelverket</a:t>
            </a:r>
            <a:endParaRPr lang="nb-NO" b="0" dirty="0"/>
          </a:p>
        </p:txBody>
      </p:sp>
    </p:spTree>
    <p:extLst>
      <p:ext uri="{BB962C8B-B14F-4D97-AF65-F5344CB8AC3E}">
        <p14:creationId xmlns:p14="http://schemas.microsoft.com/office/powerpoint/2010/main" val="73676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29050" y="4200526"/>
            <a:ext cx="4248150" cy="996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Content Placeholder 1"/>
          <p:cNvSpPr txBox="1">
            <a:spLocks/>
          </p:cNvSpPr>
          <p:nvPr/>
        </p:nvSpPr>
        <p:spPr>
          <a:xfrm>
            <a:off x="2763520" y="5051253"/>
            <a:ext cx="6191794" cy="919407"/>
          </a:xfrm>
          <a:prstGeom prst="rect">
            <a:avLst/>
          </a:prstGeom>
        </p:spPr>
        <p:txBody>
          <a:bodyPr/>
          <a:lstStyle>
            <a:lvl1pPr marL="263525" indent="-263525" algn="l" defTabSz="457200" rtl="0" eaLnBrk="0" fontAlgn="base" hangingPunct="0">
              <a:lnSpc>
                <a:spcPct val="90000"/>
              </a:lnSpc>
              <a:spcBef>
                <a:spcPts val="1200"/>
              </a:spcBef>
              <a:spcAft>
                <a:spcPct val="0"/>
              </a:spcAft>
              <a:buClr>
                <a:srgbClr val="00A4E8"/>
              </a:buClr>
              <a:buFont typeface="Arial" charset="0"/>
              <a:buChar char="•"/>
              <a:defRPr sz="2800" kern="1200">
                <a:solidFill>
                  <a:schemeClr val="tx1"/>
                </a:solidFill>
                <a:latin typeface="Calibri" pitchFamily="34" charset="0"/>
                <a:ea typeface="Calibri" pitchFamily="34" charset="0"/>
                <a:cs typeface="Calibri" pitchFamily="34" charset="0"/>
              </a:defRPr>
            </a:lvl1pPr>
            <a:lvl2pPr marL="539750" indent="-276225" algn="l" defTabSz="457200" rtl="0" eaLnBrk="0" fontAlgn="base" hangingPunct="0">
              <a:lnSpc>
                <a:spcPct val="90000"/>
              </a:lnSpc>
              <a:spcBef>
                <a:spcPts val="300"/>
              </a:spcBef>
              <a:spcAft>
                <a:spcPct val="0"/>
              </a:spcAft>
              <a:buClr>
                <a:srgbClr val="00A4E8"/>
              </a:buClr>
              <a:buSzPct val="90000"/>
              <a:buFont typeface="Arial" charset="0"/>
              <a:buChar char="•"/>
              <a:defRPr sz="2400" kern="1200">
                <a:solidFill>
                  <a:schemeClr val="tx1"/>
                </a:solidFill>
                <a:latin typeface="Calibri" pitchFamily="34" charset="0"/>
                <a:ea typeface="Calibri" pitchFamily="34" charset="0"/>
                <a:cs typeface="Calibri" pitchFamily="34" charset="0"/>
              </a:defRPr>
            </a:lvl2pPr>
            <a:lvl3pPr marL="803275" indent="-263525" algn="l" defTabSz="457200" rtl="0" eaLnBrk="0" fontAlgn="base" hangingPunct="0">
              <a:lnSpc>
                <a:spcPct val="90000"/>
              </a:lnSpc>
              <a:spcBef>
                <a:spcPts val="300"/>
              </a:spcBef>
              <a:spcAft>
                <a:spcPct val="0"/>
              </a:spcAft>
              <a:buClr>
                <a:srgbClr val="00A4E8"/>
              </a:buClr>
              <a:buSzPct val="90000"/>
              <a:buFont typeface="Arial" charset="0"/>
              <a:buChar char="•"/>
              <a:defRPr sz="2000" kern="1200">
                <a:solidFill>
                  <a:schemeClr val="tx1"/>
                </a:solidFill>
                <a:latin typeface="Calibri" pitchFamily="34" charset="0"/>
                <a:ea typeface="Calibri" pitchFamily="34" charset="0"/>
                <a:cs typeface="Calibri" pitchFamily="34" charset="0"/>
              </a:defRPr>
            </a:lvl3pPr>
            <a:lvl4pPr marL="1081088" indent="-277813" algn="l" defTabSz="457200" rtl="0" eaLnBrk="0" fontAlgn="base" hangingPunct="0">
              <a:lnSpc>
                <a:spcPts val="2600"/>
              </a:lnSpc>
              <a:spcBef>
                <a:spcPts val="500"/>
              </a:spcBef>
              <a:spcAft>
                <a:spcPct val="0"/>
              </a:spcAft>
              <a:buClr>
                <a:schemeClr val="tx2"/>
              </a:buClr>
              <a:buSzPct val="90000"/>
              <a:buFont typeface="Arial" charset="0"/>
              <a:buChar char="•"/>
              <a:defRPr sz="2000" kern="1200">
                <a:solidFill>
                  <a:schemeClr val="tx1"/>
                </a:solidFill>
                <a:latin typeface="Calibri" pitchFamily="34" charset="0"/>
                <a:ea typeface="Calibri" pitchFamily="34" charset="0"/>
                <a:cs typeface="Calibri" pitchFamily="34" charset="0"/>
              </a:defRPr>
            </a:lvl4pPr>
            <a:lvl5pPr marL="900113" indent="-179388" algn="l" defTabSz="457200" rtl="0" eaLnBrk="0" fontAlgn="base" hangingPunct="0">
              <a:lnSpc>
                <a:spcPts val="2600"/>
              </a:lnSpc>
              <a:spcBef>
                <a:spcPts val="500"/>
              </a:spcBef>
              <a:spcAft>
                <a:spcPct val="0"/>
              </a:spcAft>
              <a:buClr>
                <a:schemeClr val="tx2"/>
              </a:buClr>
              <a:buSzPct val="90000"/>
              <a:buFont typeface="Arial" charset="0"/>
              <a:buChar char="•"/>
              <a:defRPr sz="2000" kern="1200">
                <a:solidFill>
                  <a:schemeClr val="tx1"/>
                </a:solidFill>
                <a:latin typeface="Calibri" pitchFamily="34" charset="0"/>
                <a:ea typeface="Calibri" pitchFamily="34" charset="0"/>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ClrTx/>
              <a:buNone/>
            </a:pPr>
            <a:r>
              <a:rPr lang="nb-NO" sz="2400" dirty="0"/>
              <a:t>Prosjektsamarbeid mellom flere bedrifter og institusjoner kan utløse høyere tilskuddsandel </a:t>
            </a:r>
            <a:endParaRPr lang="en-US" sz="2400" dirty="0"/>
          </a:p>
          <a:p>
            <a:pPr eaLnBrk="1" hangingPunct="1"/>
            <a:endParaRPr lang="en-US" sz="2400" dirty="0"/>
          </a:p>
        </p:txBody>
      </p:sp>
      <p:grpSp>
        <p:nvGrpSpPr>
          <p:cNvPr id="6" name="Gruppe 5"/>
          <p:cNvGrpSpPr/>
          <p:nvPr/>
        </p:nvGrpSpPr>
        <p:grpSpPr>
          <a:xfrm>
            <a:off x="762000" y="1104900"/>
            <a:ext cx="5648960" cy="4236720"/>
            <a:chOff x="762000" y="1104900"/>
            <a:chExt cx="5648960" cy="423672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04900"/>
              <a:ext cx="5648960" cy="4236720"/>
            </a:xfrm>
            <a:prstGeom prst="rect">
              <a:avLst/>
            </a:prstGeom>
          </p:spPr>
        </p:pic>
        <p:sp>
          <p:nvSpPr>
            <p:cNvPr id="5" name="TekstSylinder 4"/>
            <p:cNvSpPr txBox="1"/>
            <p:nvPr/>
          </p:nvSpPr>
          <p:spPr>
            <a:xfrm rot="1408562">
              <a:off x="4412298" y="4033520"/>
              <a:ext cx="841897" cy="184666"/>
            </a:xfrm>
            <a:prstGeom prst="rect">
              <a:avLst/>
            </a:prstGeom>
            <a:noFill/>
          </p:spPr>
          <p:txBody>
            <a:bodyPr wrap="none" rtlCol="0">
              <a:spAutoFit/>
            </a:bodyPr>
            <a:lstStyle/>
            <a:p>
              <a:r>
                <a:rPr lang="nb-NO" sz="600" dirty="0">
                  <a:solidFill>
                    <a:schemeClr val="tx1">
                      <a:lumMod val="50000"/>
                      <a:lumOff val="50000"/>
                    </a:schemeClr>
                  </a:solidFill>
                </a:rPr>
                <a:t>Ill.: </a:t>
              </a:r>
              <a:r>
                <a:rPr lang="nb-NO" sz="600" dirty="0" err="1">
                  <a:solidFill>
                    <a:schemeClr val="tx1">
                      <a:lumMod val="50000"/>
                      <a:lumOff val="50000"/>
                    </a:schemeClr>
                  </a:solidFill>
                </a:rPr>
                <a:t>presentermedia</a:t>
              </a:r>
              <a:endParaRPr lang="nb-NO" sz="600" dirty="0">
                <a:solidFill>
                  <a:schemeClr val="tx1">
                    <a:lumMod val="50000"/>
                    <a:lumOff val="50000"/>
                  </a:schemeClr>
                </a:solidFill>
              </a:endParaRPr>
            </a:p>
          </p:txBody>
        </p:sp>
      </p:grpSp>
    </p:spTree>
    <p:extLst>
      <p:ext uri="{BB962C8B-B14F-4D97-AF65-F5344CB8AC3E}">
        <p14:creationId xmlns:p14="http://schemas.microsoft.com/office/powerpoint/2010/main" val="420212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p:nvPr/>
        </p:nvSpPr>
        <p:spPr>
          <a:xfrm>
            <a:off x="3925158" y="4797024"/>
            <a:ext cx="3931976" cy="1168400"/>
          </a:xfrm>
          <a:custGeom>
            <a:avLst/>
            <a:gdLst>
              <a:gd name="connsiteX0" fmla="*/ 0 w 1419225"/>
              <a:gd name="connsiteY0" fmla="*/ 0 h 1168400"/>
              <a:gd name="connsiteX1" fmla="*/ 1419225 w 1419225"/>
              <a:gd name="connsiteY1" fmla="*/ 0 h 1168400"/>
              <a:gd name="connsiteX2" fmla="*/ 1419225 w 1419225"/>
              <a:gd name="connsiteY2" fmla="*/ 1168400 h 1168400"/>
              <a:gd name="connsiteX3" fmla="*/ 0 w 1419225"/>
              <a:gd name="connsiteY3" fmla="*/ 1168400 h 1168400"/>
              <a:gd name="connsiteX4" fmla="*/ 0 w 1419225"/>
              <a:gd name="connsiteY4" fmla="*/ 0 h 1168400"/>
              <a:gd name="connsiteX0" fmla="*/ 0 w 2114550"/>
              <a:gd name="connsiteY0" fmla="*/ 0 h 1168400"/>
              <a:gd name="connsiteX1" fmla="*/ 2114550 w 2114550"/>
              <a:gd name="connsiteY1" fmla="*/ 133350 h 1168400"/>
              <a:gd name="connsiteX2" fmla="*/ 1419225 w 2114550"/>
              <a:gd name="connsiteY2" fmla="*/ 1168400 h 1168400"/>
              <a:gd name="connsiteX3" fmla="*/ 0 w 2114550"/>
              <a:gd name="connsiteY3" fmla="*/ 1168400 h 1168400"/>
              <a:gd name="connsiteX4" fmla="*/ 0 w 2114550"/>
              <a:gd name="connsiteY4" fmla="*/ 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1168400">
                <a:moveTo>
                  <a:pt x="0" y="0"/>
                </a:moveTo>
                <a:lnTo>
                  <a:pt x="2114550" y="133350"/>
                </a:lnTo>
                <a:lnTo>
                  <a:pt x="1419225" y="1168400"/>
                </a:lnTo>
                <a:lnTo>
                  <a:pt x="0" y="11684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0177" name="Title 50176"/>
          <p:cNvSpPr>
            <a:spLocks noGrp="1"/>
          </p:cNvSpPr>
          <p:nvPr>
            <p:ph type="title"/>
          </p:nvPr>
        </p:nvSpPr>
        <p:spPr>
          <a:xfrm>
            <a:off x="1114986" y="1237674"/>
            <a:ext cx="7902014" cy="1069975"/>
          </a:xfrm>
        </p:spPr>
        <p:txBody>
          <a:bodyPr anchor="b"/>
          <a:lstStyle/>
          <a:p>
            <a:r>
              <a:rPr lang="nb-NO" dirty="0"/>
              <a:t>Pilot- og demonstrasjonsanlegg</a:t>
            </a:r>
            <a:br>
              <a:rPr lang="nb-NO" dirty="0"/>
            </a:br>
            <a:r>
              <a:rPr lang="nb-NO" sz="2400" b="0" dirty="0"/>
              <a:t>FoU-kostnader til planlegging, investeringer og testing</a:t>
            </a:r>
            <a:endParaRPr lang="nb-NO" b="0" dirty="0"/>
          </a:p>
        </p:txBody>
      </p:sp>
      <p:cxnSp>
        <p:nvCxnSpPr>
          <p:cNvPr id="4" name="Straight Connector 3"/>
          <p:cNvCxnSpPr/>
          <p:nvPr/>
        </p:nvCxnSpPr>
        <p:spPr>
          <a:xfrm flipH="1" flipV="1">
            <a:off x="2193860" y="2997731"/>
            <a:ext cx="10586" cy="3022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5302" y="2945035"/>
            <a:ext cx="1689033" cy="264688"/>
          </a:xfrm>
          <a:prstGeom prst="rect">
            <a:avLst/>
          </a:prstGeom>
          <a:noFill/>
          <a:ln>
            <a:noFill/>
          </a:ln>
        </p:spPr>
        <p:txBody>
          <a:bodyPr wrap="square" rtlCol="0">
            <a:spAutoFit/>
          </a:bodyPr>
          <a:lstStyle/>
          <a:p>
            <a:pPr algn="r">
              <a:lnSpc>
                <a:spcPct val="80000"/>
              </a:lnSpc>
            </a:pPr>
            <a:r>
              <a:rPr lang="nb-NO" sz="1400" b="1" dirty="0">
                <a:solidFill>
                  <a:schemeClr val="accent2"/>
                </a:solidFill>
                <a:latin typeface="+mn-lt"/>
              </a:rPr>
              <a:t>Bedriftens størrelse</a:t>
            </a:r>
          </a:p>
        </p:txBody>
      </p:sp>
      <p:sp>
        <p:nvSpPr>
          <p:cNvPr id="11" name="TextBox 10"/>
          <p:cNvSpPr txBox="1"/>
          <p:nvPr/>
        </p:nvSpPr>
        <p:spPr>
          <a:xfrm>
            <a:off x="7587282" y="5396341"/>
            <a:ext cx="1236663" cy="307777"/>
          </a:xfrm>
          <a:prstGeom prst="rect">
            <a:avLst/>
          </a:prstGeom>
          <a:noFill/>
          <a:ln>
            <a:noFill/>
          </a:ln>
        </p:spPr>
        <p:txBody>
          <a:bodyPr wrap="square" rtlCol="0">
            <a:spAutoFit/>
          </a:bodyPr>
          <a:lstStyle/>
          <a:p>
            <a:pPr algn="r"/>
            <a:r>
              <a:rPr lang="nb-NO" sz="1400" b="1" dirty="0">
                <a:solidFill>
                  <a:schemeClr val="accent2"/>
                </a:solidFill>
                <a:latin typeface="+mn-lt"/>
              </a:rPr>
              <a:t>Tilskudd</a:t>
            </a:r>
          </a:p>
        </p:txBody>
      </p:sp>
      <p:sp>
        <p:nvSpPr>
          <p:cNvPr id="12" name="TextBox 11"/>
          <p:cNvSpPr txBox="1"/>
          <p:nvPr/>
        </p:nvSpPr>
        <p:spPr>
          <a:xfrm>
            <a:off x="1327648" y="4784841"/>
            <a:ext cx="868855" cy="461665"/>
          </a:xfrm>
          <a:prstGeom prst="rect">
            <a:avLst/>
          </a:prstGeom>
          <a:noFill/>
          <a:ln>
            <a:noFill/>
          </a:ln>
        </p:spPr>
        <p:txBody>
          <a:bodyPr wrap="square" rtlCol="0">
            <a:spAutoFit/>
          </a:bodyPr>
          <a:lstStyle/>
          <a:p>
            <a:pPr algn="r"/>
            <a:r>
              <a:rPr lang="nb-NO" sz="2400" dirty="0">
                <a:latin typeface="+mn-lt"/>
              </a:rPr>
              <a:t>Store </a:t>
            </a:r>
          </a:p>
        </p:txBody>
      </p:sp>
      <p:sp>
        <p:nvSpPr>
          <p:cNvPr id="13" name="TextBox 12"/>
          <p:cNvSpPr txBox="1"/>
          <p:nvPr/>
        </p:nvSpPr>
        <p:spPr>
          <a:xfrm>
            <a:off x="403161" y="4015321"/>
            <a:ext cx="1800752" cy="461665"/>
          </a:xfrm>
          <a:prstGeom prst="rect">
            <a:avLst/>
          </a:prstGeom>
          <a:noFill/>
          <a:ln>
            <a:noFill/>
          </a:ln>
        </p:spPr>
        <p:txBody>
          <a:bodyPr wrap="square" rtlCol="0">
            <a:spAutoFit/>
          </a:bodyPr>
          <a:lstStyle/>
          <a:p>
            <a:pPr algn="r"/>
            <a:r>
              <a:rPr lang="nb-NO" sz="2400" dirty="0">
                <a:latin typeface="+mn-lt"/>
              </a:rPr>
              <a:t>Mellomstore</a:t>
            </a:r>
          </a:p>
        </p:txBody>
      </p:sp>
      <p:sp>
        <p:nvSpPr>
          <p:cNvPr id="14" name="TextBox 13"/>
          <p:cNvSpPr txBox="1"/>
          <p:nvPr/>
        </p:nvSpPr>
        <p:spPr>
          <a:xfrm>
            <a:off x="1464720" y="3234856"/>
            <a:ext cx="758706" cy="461665"/>
          </a:xfrm>
          <a:prstGeom prst="rect">
            <a:avLst/>
          </a:prstGeom>
          <a:noFill/>
          <a:ln>
            <a:noFill/>
          </a:ln>
        </p:spPr>
        <p:txBody>
          <a:bodyPr wrap="square" rtlCol="0">
            <a:spAutoFit/>
          </a:bodyPr>
          <a:lstStyle/>
          <a:p>
            <a:r>
              <a:rPr lang="nb-NO" sz="2400" dirty="0">
                <a:latin typeface="+mn-lt"/>
              </a:rPr>
              <a:t>Små</a:t>
            </a:r>
          </a:p>
        </p:txBody>
      </p:sp>
      <p:cxnSp>
        <p:nvCxnSpPr>
          <p:cNvPr id="7" name="Straight Connector 6"/>
          <p:cNvCxnSpPr/>
          <p:nvPr/>
        </p:nvCxnSpPr>
        <p:spPr>
          <a:xfrm>
            <a:off x="1898585" y="5662728"/>
            <a:ext cx="6425036" cy="1538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886898" y="5664217"/>
            <a:ext cx="744003" cy="307777"/>
          </a:xfrm>
          <a:prstGeom prst="rect">
            <a:avLst/>
          </a:prstGeom>
          <a:noFill/>
          <a:ln>
            <a:noFill/>
          </a:ln>
        </p:spPr>
        <p:txBody>
          <a:bodyPr wrap="square" rtlCol="0">
            <a:spAutoFit/>
          </a:bodyPr>
          <a:lstStyle/>
          <a:p>
            <a:pPr algn="r"/>
            <a:r>
              <a:rPr lang="nb-NO" sz="1400" b="1" dirty="0">
                <a:latin typeface="+mn-lt"/>
              </a:rPr>
              <a:t>100%</a:t>
            </a:r>
          </a:p>
        </p:txBody>
      </p:sp>
      <p:sp>
        <p:nvSpPr>
          <p:cNvPr id="16" name="TextBox 15"/>
          <p:cNvSpPr txBox="1"/>
          <p:nvPr/>
        </p:nvSpPr>
        <p:spPr>
          <a:xfrm>
            <a:off x="1467980" y="5649542"/>
            <a:ext cx="744003" cy="307777"/>
          </a:xfrm>
          <a:prstGeom prst="rect">
            <a:avLst/>
          </a:prstGeom>
          <a:noFill/>
          <a:ln>
            <a:noFill/>
          </a:ln>
        </p:spPr>
        <p:txBody>
          <a:bodyPr wrap="square" rtlCol="0">
            <a:spAutoFit/>
          </a:bodyPr>
          <a:lstStyle/>
          <a:p>
            <a:pPr algn="r"/>
            <a:r>
              <a:rPr lang="nb-NO" sz="1400" b="1" dirty="0">
                <a:latin typeface="+mn-lt"/>
              </a:rPr>
              <a:t>0</a:t>
            </a:r>
          </a:p>
        </p:txBody>
      </p:sp>
      <p:sp>
        <p:nvSpPr>
          <p:cNvPr id="17" name="TextBox 16"/>
          <p:cNvSpPr txBox="1"/>
          <p:nvPr/>
        </p:nvSpPr>
        <p:spPr>
          <a:xfrm>
            <a:off x="4978337" y="5657609"/>
            <a:ext cx="744003" cy="307777"/>
          </a:xfrm>
          <a:prstGeom prst="rect">
            <a:avLst/>
          </a:prstGeom>
          <a:noFill/>
          <a:ln>
            <a:noFill/>
          </a:ln>
        </p:spPr>
        <p:txBody>
          <a:bodyPr wrap="square" rtlCol="0">
            <a:spAutoFit/>
          </a:bodyPr>
          <a:lstStyle/>
          <a:p>
            <a:pPr algn="ctr"/>
            <a:r>
              <a:rPr lang="nb-NO" sz="1400" b="1" dirty="0">
                <a:latin typeface="+mn-lt"/>
              </a:rPr>
              <a:t>50%</a:t>
            </a:r>
          </a:p>
        </p:txBody>
      </p:sp>
      <p:sp>
        <p:nvSpPr>
          <p:cNvPr id="18" name="Oval 17"/>
          <p:cNvSpPr/>
          <p:nvPr/>
        </p:nvSpPr>
        <p:spPr>
          <a:xfrm>
            <a:off x="3517835" y="4959881"/>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Oval 20"/>
          <p:cNvSpPr/>
          <p:nvPr/>
        </p:nvSpPr>
        <p:spPr>
          <a:xfrm>
            <a:off x="4039458" y="4176899"/>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Oval 21"/>
          <p:cNvSpPr/>
          <p:nvPr/>
        </p:nvSpPr>
        <p:spPr>
          <a:xfrm>
            <a:off x="4572398" y="3396117"/>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 name="TextBox 22"/>
          <p:cNvSpPr txBox="1"/>
          <p:nvPr/>
        </p:nvSpPr>
        <p:spPr>
          <a:xfrm>
            <a:off x="4692006" y="3238745"/>
            <a:ext cx="1030333" cy="461665"/>
          </a:xfrm>
          <a:prstGeom prst="rect">
            <a:avLst/>
          </a:prstGeom>
          <a:noFill/>
          <a:ln>
            <a:noFill/>
          </a:ln>
        </p:spPr>
        <p:txBody>
          <a:bodyPr wrap="square" rtlCol="0">
            <a:spAutoFit/>
          </a:bodyPr>
          <a:lstStyle/>
          <a:p>
            <a:pPr algn="ctr"/>
            <a:r>
              <a:rPr lang="nb-NO" sz="1200" dirty="0">
                <a:latin typeface="+mn-lt"/>
              </a:rPr>
              <a:t>Inntil </a:t>
            </a:r>
            <a:r>
              <a:rPr lang="nb-NO" sz="2400" b="1" dirty="0">
                <a:latin typeface="+mn-lt"/>
              </a:rPr>
              <a:t>45</a:t>
            </a:r>
            <a:r>
              <a:rPr lang="nb-NO" sz="1400" b="1" dirty="0">
                <a:latin typeface="+mn-lt"/>
              </a:rPr>
              <a:t> </a:t>
            </a:r>
            <a:r>
              <a:rPr lang="nb-NO" sz="1200" dirty="0">
                <a:latin typeface="+mn-lt"/>
              </a:rPr>
              <a:t>%</a:t>
            </a:r>
          </a:p>
        </p:txBody>
      </p:sp>
      <p:sp>
        <p:nvSpPr>
          <p:cNvPr id="24" name="TextBox 23"/>
          <p:cNvSpPr txBox="1"/>
          <p:nvPr/>
        </p:nvSpPr>
        <p:spPr>
          <a:xfrm>
            <a:off x="4127703" y="4012114"/>
            <a:ext cx="1069126" cy="461665"/>
          </a:xfrm>
          <a:prstGeom prst="rect">
            <a:avLst/>
          </a:prstGeom>
          <a:noFill/>
          <a:ln>
            <a:noFill/>
          </a:ln>
        </p:spPr>
        <p:txBody>
          <a:bodyPr wrap="square" rtlCol="0">
            <a:spAutoFit/>
          </a:bodyPr>
          <a:lstStyle/>
          <a:p>
            <a:pPr algn="ctr"/>
            <a:r>
              <a:rPr lang="nb-NO" sz="1200" dirty="0">
                <a:latin typeface="+mn-lt"/>
              </a:rPr>
              <a:t>Inntil </a:t>
            </a:r>
            <a:r>
              <a:rPr lang="nb-NO" sz="2400" b="1" dirty="0">
                <a:latin typeface="+mn-lt"/>
              </a:rPr>
              <a:t>35</a:t>
            </a:r>
            <a:r>
              <a:rPr lang="nb-NO" sz="1400" b="1" dirty="0">
                <a:latin typeface="+mn-lt"/>
              </a:rPr>
              <a:t> </a:t>
            </a:r>
            <a:r>
              <a:rPr lang="nb-NO" sz="1200" dirty="0">
                <a:latin typeface="+mn-lt"/>
              </a:rPr>
              <a:t>%</a:t>
            </a:r>
          </a:p>
        </p:txBody>
      </p:sp>
      <p:sp>
        <p:nvSpPr>
          <p:cNvPr id="25" name="TextBox 24"/>
          <p:cNvSpPr txBox="1"/>
          <p:nvPr/>
        </p:nvSpPr>
        <p:spPr>
          <a:xfrm>
            <a:off x="3622878" y="4784110"/>
            <a:ext cx="1069126" cy="461665"/>
          </a:xfrm>
          <a:prstGeom prst="rect">
            <a:avLst/>
          </a:prstGeom>
          <a:noFill/>
          <a:ln>
            <a:noFill/>
          </a:ln>
        </p:spPr>
        <p:txBody>
          <a:bodyPr wrap="square" rtlCol="0">
            <a:spAutoFit/>
          </a:bodyPr>
          <a:lstStyle/>
          <a:p>
            <a:pPr algn="ctr"/>
            <a:r>
              <a:rPr lang="nb-NO" sz="1200" dirty="0">
                <a:latin typeface="+mn-lt"/>
              </a:rPr>
              <a:t>Inntil </a:t>
            </a:r>
            <a:r>
              <a:rPr lang="nb-NO" sz="2400" b="1" dirty="0">
                <a:latin typeface="+mn-lt"/>
              </a:rPr>
              <a:t>25</a:t>
            </a:r>
            <a:r>
              <a:rPr lang="nb-NO" sz="1400" b="1" dirty="0">
                <a:latin typeface="+mn-lt"/>
              </a:rPr>
              <a:t> </a:t>
            </a:r>
            <a:r>
              <a:rPr lang="nb-NO" sz="1200" dirty="0">
                <a:latin typeface="+mn-lt"/>
              </a:rPr>
              <a:t>%</a:t>
            </a:r>
          </a:p>
        </p:txBody>
      </p:sp>
      <p:cxnSp>
        <p:nvCxnSpPr>
          <p:cNvPr id="20" name="Straight Connector 19"/>
          <p:cNvCxnSpPr>
            <a:stCxn id="14" idx="3"/>
            <a:endCxn id="22" idx="2"/>
          </p:cNvCxnSpPr>
          <p:nvPr/>
        </p:nvCxnSpPr>
        <p:spPr>
          <a:xfrm>
            <a:off x="2223426" y="3465689"/>
            <a:ext cx="2348972" cy="2428"/>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3" idx="3"/>
            <a:endCxn id="21" idx="2"/>
          </p:cNvCxnSpPr>
          <p:nvPr/>
        </p:nvCxnSpPr>
        <p:spPr>
          <a:xfrm>
            <a:off x="2203913" y="4246154"/>
            <a:ext cx="1835545" cy="2745"/>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18" idx="2"/>
          </p:cNvCxnSpPr>
          <p:nvPr/>
        </p:nvCxnSpPr>
        <p:spPr>
          <a:xfrm flipV="1">
            <a:off x="2223428" y="5031882"/>
            <a:ext cx="1294409" cy="7375"/>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82644" y="609799"/>
            <a:ext cx="808235" cy="1569660"/>
          </a:xfrm>
          <a:prstGeom prst="rect">
            <a:avLst/>
          </a:prstGeom>
          <a:noFill/>
        </p:spPr>
        <p:txBody>
          <a:bodyPr wrap="none" rtlCol="0">
            <a:spAutoFit/>
          </a:bodyPr>
          <a:lstStyle/>
          <a:p>
            <a:r>
              <a:rPr lang="nb-NO" sz="9600" b="1" dirty="0">
                <a:solidFill>
                  <a:schemeClr val="accent2"/>
                </a:solidFill>
                <a:latin typeface="+mn-lt"/>
              </a:rPr>
              <a:t>1</a:t>
            </a:r>
          </a:p>
        </p:txBody>
      </p:sp>
      <p:sp>
        <p:nvSpPr>
          <p:cNvPr id="30" name="Oval 2"/>
          <p:cNvSpPr>
            <a:spLocks noChangeArrowheads="1"/>
          </p:cNvSpPr>
          <p:nvPr/>
        </p:nvSpPr>
        <p:spPr bwMode="auto">
          <a:xfrm>
            <a:off x="6196152" y="3231713"/>
            <a:ext cx="1758479" cy="1684307"/>
          </a:xfrm>
          <a:prstGeom prst="ellipse">
            <a:avLst/>
          </a:prstGeom>
          <a:solidFill>
            <a:schemeClr val="accent2"/>
          </a:solidFill>
          <a:ln w="9525">
            <a:noFill/>
            <a:round/>
            <a:headEnd/>
            <a:tailEnd/>
          </a:ln>
          <a:scene3d>
            <a:camera prst="orthographicFront"/>
            <a:lightRig rig="threePt" dir="t"/>
          </a:scene3d>
          <a:sp3d>
            <a:bevelT/>
          </a:sp3d>
        </p:spPr>
        <p:txBody>
          <a:bodyPr wrap="none" anchor="ctr"/>
          <a:lstStyle>
            <a:lvl1pPr>
              <a:defRPr sz="1000">
                <a:solidFill>
                  <a:schemeClr val="tx1"/>
                </a:solidFill>
                <a:latin typeface="Verdana" pitchFamily="34" charset="0"/>
              </a:defRPr>
            </a:lvl1pPr>
            <a:lvl2pPr marL="742950" indent="-285750">
              <a:defRPr sz="1000">
                <a:solidFill>
                  <a:schemeClr val="tx1"/>
                </a:solidFill>
                <a:latin typeface="Verdana" pitchFamily="34" charset="0"/>
              </a:defRPr>
            </a:lvl2pPr>
            <a:lvl3pPr marL="1143000" indent="-228600">
              <a:defRPr sz="1000">
                <a:solidFill>
                  <a:schemeClr val="tx1"/>
                </a:solidFill>
                <a:latin typeface="Verdana" pitchFamily="34" charset="0"/>
              </a:defRPr>
            </a:lvl3pPr>
            <a:lvl4pPr marL="1600200" indent="-228600">
              <a:defRPr sz="1000">
                <a:solidFill>
                  <a:schemeClr val="tx1"/>
                </a:solidFill>
                <a:latin typeface="Verdana" pitchFamily="34" charset="0"/>
              </a:defRPr>
            </a:lvl4pPr>
            <a:lvl5pPr marL="2057400" indent="-228600">
              <a:defRPr sz="1000">
                <a:solidFill>
                  <a:schemeClr val="tx1"/>
                </a:solidFill>
                <a:latin typeface="Verdana" pitchFamily="34" charset="0"/>
              </a:defRPr>
            </a:lvl5pPr>
            <a:lvl6pPr marL="2514600" indent="-228600" algn="r" eaLnBrk="0" fontAlgn="base" hangingPunct="0">
              <a:spcBef>
                <a:spcPct val="0"/>
              </a:spcBef>
              <a:spcAft>
                <a:spcPct val="0"/>
              </a:spcAft>
              <a:defRPr sz="1000">
                <a:solidFill>
                  <a:schemeClr val="tx1"/>
                </a:solidFill>
                <a:latin typeface="Verdana" pitchFamily="34" charset="0"/>
              </a:defRPr>
            </a:lvl6pPr>
            <a:lvl7pPr marL="2971800" indent="-228600" algn="r" eaLnBrk="0" fontAlgn="base" hangingPunct="0">
              <a:spcBef>
                <a:spcPct val="0"/>
              </a:spcBef>
              <a:spcAft>
                <a:spcPct val="0"/>
              </a:spcAft>
              <a:defRPr sz="1000">
                <a:solidFill>
                  <a:schemeClr val="tx1"/>
                </a:solidFill>
                <a:latin typeface="Verdana" pitchFamily="34" charset="0"/>
              </a:defRPr>
            </a:lvl7pPr>
            <a:lvl8pPr marL="3429000" indent="-228600" algn="r" eaLnBrk="0" fontAlgn="base" hangingPunct="0">
              <a:spcBef>
                <a:spcPct val="0"/>
              </a:spcBef>
              <a:spcAft>
                <a:spcPct val="0"/>
              </a:spcAft>
              <a:defRPr sz="1000">
                <a:solidFill>
                  <a:schemeClr val="tx1"/>
                </a:solidFill>
                <a:latin typeface="Verdana" pitchFamily="34" charset="0"/>
              </a:defRPr>
            </a:lvl8pPr>
            <a:lvl9pPr marL="3886200" indent="-228600" algn="r" eaLnBrk="0" fontAlgn="base" hangingPunct="0">
              <a:spcBef>
                <a:spcPct val="0"/>
              </a:spcBef>
              <a:spcAft>
                <a:spcPct val="0"/>
              </a:spcAft>
              <a:defRPr sz="1000">
                <a:solidFill>
                  <a:schemeClr val="tx1"/>
                </a:solidFill>
                <a:latin typeface="Verdana" pitchFamily="34" charset="0"/>
              </a:defRPr>
            </a:lvl9pPr>
          </a:lstStyle>
          <a:p>
            <a:pPr algn="ctr"/>
            <a:r>
              <a:rPr lang="nb-NO" sz="1400" b="1" dirty="0">
                <a:solidFill>
                  <a:schemeClr val="bg1"/>
                </a:solidFill>
                <a:latin typeface="+mn-lt"/>
              </a:rPr>
              <a:t>Samarbeidsbonus</a:t>
            </a:r>
          </a:p>
          <a:p>
            <a:pPr lvl="0" algn="ctr"/>
            <a:r>
              <a:rPr lang="nb-NO" sz="3200" b="1" dirty="0">
                <a:solidFill>
                  <a:schemeClr val="bg1"/>
                </a:solidFill>
                <a:latin typeface="+mn-lt"/>
              </a:rPr>
              <a:t>+</a:t>
            </a:r>
            <a:r>
              <a:rPr lang="nb-NO" sz="1600" dirty="0">
                <a:solidFill>
                  <a:schemeClr val="bg1"/>
                </a:solidFill>
                <a:latin typeface="+mn-lt"/>
              </a:rPr>
              <a:t> inntil </a:t>
            </a:r>
            <a:r>
              <a:rPr lang="nb-NO" sz="3200" b="1" dirty="0">
                <a:solidFill>
                  <a:schemeClr val="bg1"/>
                </a:solidFill>
                <a:latin typeface="+mn-lt"/>
              </a:rPr>
              <a:t>15</a:t>
            </a:r>
            <a:r>
              <a:rPr lang="nb-NO" sz="1800" b="1" dirty="0">
                <a:solidFill>
                  <a:schemeClr val="bg1"/>
                </a:solidFill>
                <a:latin typeface="+mn-lt"/>
              </a:rPr>
              <a:t> </a:t>
            </a:r>
            <a:r>
              <a:rPr lang="nb-NO" sz="1600" dirty="0">
                <a:solidFill>
                  <a:schemeClr val="bg1"/>
                </a:solidFill>
                <a:latin typeface="+mn-lt"/>
              </a:rPr>
              <a:t>%</a:t>
            </a:r>
          </a:p>
        </p:txBody>
      </p:sp>
    </p:spTree>
    <p:extLst>
      <p:ext uri="{BB962C8B-B14F-4D97-AF65-F5344CB8AC3E}">
        <p14:creationId xmlns:p14="http://schemas.microsoft.com/office/powerpoint/2010/main" val="15598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185811"/>
            <a:ext cx="9144000" cy="5131837"/>
          </a:xfrm>
          <a:prstGeom prst="rect">
            <a:avLst/>
          </a:prstGeom>
        </p:spPr>
      </p:pic>
      <p:sp>
        <p:nvSpPr>
          <p:cNvPr id="6170" name="TextBox 6169"/>
          <p:cNvSpPr txBox="1"/>
          <p:nvPr/>
        </p:nvSpPr>
        <p:spPr>
          <a:xfrm>
            <a:off x="7184690" y="6385104"/>
            <a:ext cx="1383712" cy="246221"/>
          </a:xfrm>
          <a:prstGeom prst="rect">
            <a:avLst/>
          </a:prstGeom>
          <a:noFill/>
        </p:spPr>
        <p:txBody>
          <a:bodyPr wrap="none" rtlCol="0">
            <a:spAutoFit/>
          </a:bodyPr>
          <a:lstStyle/>
          <a:p>
            <a:pPr>
              <a:defRPr/>
            </a:pPr>
            <a:r>
              <a:rPr lang="nb-NO" sz="1000" dirty="0">
                <a:solidFill>
                  <a:srgbClr val="000000"/>
                </a:solidFill>
                <a:latin typeface="Calibri"/>
              </a:rPr>
              <a:t>Foto: Sunnhordland.no</a:t>
            </a:r>
          </a:p>
        </p:txBody>
      </p:sp>
      <p:sp>
        <p:nvSpPr>
          <p:cNvPr id="9" name="Rectangle 8"/>
          <p:cNvSpPr/>
          <p:nvPr/>
        </p:nvSpPr>
        <p:spPr>
          <a:xfrm>
            <a:off x="0" y="4861418"/>
            <a:ext cx="9143998" cy="828875"/>
          </a:xfrm>
          <a:prstGeom prst="rect">
            <a:avLst/>
          </a:prstGeom>
          <a:solidFill>
            <a:srgbClr val="000000">
              <a:alpha val="34118"/>
            </a:srgbClr>
          </a:solidFill>
        </p:spPr>
        <p:txBody>
          <a:bodyPr wrap="square">
            <a:spAutoFit/>
          </a:bodyPr>
          <a:lstStyle/>
          <a:p>
            <a:pPr>
              <a:defRPr/>
            </a:pPr>
            <a:r>
              <a:rPr lang="en-US" sz="2400" b="1" dirty="0" err="1">
                <a:solidFill>
                  <a:srgbClr val="FFFFFF"/>
                </a:solidFill>
                <a:latin typeface="Calibri"/>
              </a:rPr>
              <a:t>Induktiv</a:t>
            </a:r>
            <a:r>
              <a:rPr lang="en-US" sz="2400" b="1" dirty="0">
                <a:solidFill>
                  <a:srgbClr val="FFFFFF"/>
                </a:solidFill>
                <a:latin typeface="Calibri"/>
              </a:rPr>
              <a:t> lading</a:t>
            </a:r>
          </a:p>
          <a:p>
            <a:pPr>
              <a:defRPr/>
            </a:pPr>
            <a:r>
              <a:rPr lang="en-US" sz="2400" dirty="0">
                <a:solidFill>
                  <a:srgbClr val="FFFFFF"/>
                </a:solidFill>
                <a:latin typeface="Calibri"/>
              </a:rPr>
              <a:t>17 mill </a:t>
            </a:r>
            <a:r>
              <a:rPr lang="en-US" sz="2400" dirty="0" err="1">
                <a:solidFill>
                  <a:srgbClr val="FFFFFF"/>
                </a:solidFill>
                <a:latin typeface="Calibri"/>
              </a:rPr>
              <a:t>til</a:t>
            </a:r>
            <a:r>
              <a:rPr lang="en-US" sz="2400" dirty="0">
                <a:solidFill>
                  <a:srgbClr val="FFFFFF"/>
                </a:solidFill>
                <a:latin typeface="Calibri"/>
              </a:rPr>
              <a:t> </a:t>
            </a:r>
            <a:r>
              <a:rPr lang="en-US" sz="2400" dirty="0" err="1">
                <a:solidFill>
                  <a:srgbClr val="FFFFFF"/>
                </a:solidFill>
                <a:latin typeface="Calibri"/>
              </a:rPr>
              <a:t>Wärtsilä</a:t>
            </a:r>
            <a:r>
              <a:rPr lang="en-US" sz="2400" dirty="0">
                <a:solidFill>
                  <a:srgbClr val="FFFFFF"/>
                </a:solidFill>
                <a:latin typeface="Calibri"/>
              </a:rPr>
              <a:t> + 11,5 mill </a:t>
            </a:r>
            <a:r>
              <a:rPr lang="en-US" sz="2400" dirty="0" err="1">
                <a:solidFill>
                  <a:srgbClr val="FFFFFF"/>
                </a:solidFill>
                <a:latin typeface="Calibri"/>
              </a:rPr>
              <a:t>til</a:t>
            </a:r>
            <a:r>
              <a:rPr lang="en-US" sz="2400" dirty="0">
                <a:solidFill>
                  <a:srgbClr val="FFFFFF"/>
                </a:solidFill>
                <a:latin typeface="Calibri"/>
              </a:rPr>
              <a:t> </a:t>
            </a:r>
            <a:r>
              <a:rPr lang="en-US" sz="2400" dirty="0" err="1">
                <a:solidFill>
                  <a:srgbClr val="FFFFFF"/>
                </a:solidFill>
                <a:latin typeface="Calibri"/>
              </a:rPr>
              <a:t>partnere</a:t>
            </a:r>
            <a:r>
              <a:rPr lang="en-US" sz="2400" dirty="0">
                <a:solidFill>
                  <a:srgbClr val="FFFFFF"/>
                </a:solidFill>
                <a:latin typeface="Calibri"/>
              </a:rPr>
              <a:t> </a:t>
            </a:r>
            <a:r>
              <a:rPr lang="en-US" sz="2400" dirty="0" err="1">
                <a:solidFill>
                  <a:srgbClr val="FFFFFF"/>
                </a:solidFill>
                <a:latin typeface="Calibri"/>
              </a:rPr>
              <a:t>fra</a:t>
            </a:r>
            <a:r>
              <a:rPr lang="en-US" sz="2400" dirty="0">
                <a:solidFill>
                  <a:srgbClr val="FFFFFF"/>
                </a:solidFill>
                <a:latin typeface="Calibri"/>
              </a:rPr>
              <a:t> </a:t>
            </a:r>
            <a:r>
              <a:rPr lang="en-US" sz="2400" dirty="0" err="1">
                <a:solidFill>
                  <a:srgbClr val="FFFFFF"/>
                </a:solidFill>
                <a:latin typeface="Calibri"/>
              </a:rPr>
              <a:t>miljøteknologiordningen</a:t>
            </a:r>
            <a:r>
              <a:rPr lang="en-US" sz="2400" dirty="0">
                <a:solidFill>
                  <a:srgbClr val="FFFFFF"/>
                </a:solidFill>
                <a:latin typeface="Calibri"/>
              </a:rPr>
              <a:t> </a:t>
            </a:r>
          </a:p>
        </p:txBody>
      </p:sp>
    </p:spTree>
    <p:extLst>
      <p:ext uri="{BB962C8B-B14F-4D97-AF65-F5344CB8AC3E}">
        <p14:creationId xmlns:p14="http://schemas.microsoft.com/office/powerpoint/2010/main" val="66252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50176"/>
          <p:cNvSpPr>
            <a:spLocks noGrp="1"/>
          </p:cNvSpPr>
          <p:nvPr>
            <p:ph type="title"/>
          </p:nvPr>
        </p:nvSpPr>
        <p:spPr>
          <a:xfrm>
            <a:off x="1019450" y="1251608"/>
            <a:ext cx="7865502" cy="1069975"/>
          </a:xfrm>
        </p:spPr>
        <p:txBody>
          <a:bodyPr/>
          <a:lstStyle/>
          <a:p>
            <a:pPr>
              <a:tabLst>
                <a:tab pos="3313113" algn="l"/>
              </a:tabLst>
            </a:pPr>
            <a:br>
              <a:rPr lang="nb-NO" dirty="0"/>
            </a:br>
            <a:br>
              <a:rPr lang="nb-NO" dirty="0"/>
            </a:br>
            <a:br>
              <a:rPr lang="nb-NO" dirty="0"/>
            </a:br>
            <a:r>
              <a:rPr lang="nb-NO" dirty="0"/>
              <a:t>Investering i pilot- og demoanlegg som overgår EUs miljøkrav</a:t>
            </a:r>
            <a:br>
              <a:rPr lang="nb-NO" dirty="0"/>
            </a:br>
            <a:r>
              <a:rPr lang="nb-NO" sz="2400" b="0" dirty="0"/>
              <a:t>– støtte til merkostnader ved investering (miljøregelverket)</a:t>
            </a:r>
          </a:p>
        </p:txBody>
      </p:sp>
      <p:grpSp>
        <p:nvGrpSpPr>
          <p:cNvPr id="2" name="Group 1"/>
          <p:cNvGrpSpPr/>
          <p:nvPr/>
        </p:nvGrpSpPr>
        <p:grpSpPr>
          <a:xfrm>
            <a:off x="403161" y="2666750"/>
            <a:ext cx="8420784" cy="3180847"/>
            <a:chOff x="403161" y="2945035"/>
            <a:chExt cx="8420784" cy="3180847"/>
          </a:xfrm>
        </p:grpSpPr>
        <p:sp>
          <p:nvSpPr>
            <p:cNvPr id="8" name="Rectangle 9"/>
            <p:cNvSpPr/>
            <p:nvPr/>
          </p:nvSpPr>
          <p:spPr>
            <a:xfrm>
              <a:off x="3925158" y="4797024"/>
              <a:ext cx="3931976" cy="1168400"/>
            </a:xfrm>
            <a:custGeom>
              <a:avLst/>
              <a:gdLst>
                <a:gd name="connsiteX0" fmla="*/ 0 w 1419225"/>
                <a:gd name="connsiteY0" fmla="*/ 0 h 1168400"/>
                <a:gd name="connsiteX1" fmla="*/ 1419225 w 1419225"/>
                <a:gd name="connsiteY1" fmla="*/ 0 h 1168400"/>
                <a:gd name="connsiteX2" fmla="*/ 1419225 w 1419225"/>
                <a:gd name="connsiteY2" fmla="*/ 1168400 h 1168400"/>
                <a:gd name="connsiteX3" fmla="*/ 0 w 1419225"/>
                <a:gd name="connsiteY3" fmla="*/ 1168400 h 1168400"/>
                <a:gd name="connsiteX4" fmla="*/ 0 w 1419225"/>
                <a:gd name="connsiteY4" fmla="*/ 0 h 1168400"/>
                <a:gd name="connsiteX0" fmla="*/ 0 w 2114550"/>
                <a:gd name="connsiteY0" fmla="*/ 0 h 1168400"/>
                <a:gd name="connsiteX1" fmla="*/ 2114550 w 2114550"/>
                <a:gd name="connsiteY1" fmla="*/ 133350 h 1168400"/>
                <a:gd name="connsiteX2" fmla="*/ 1419225 w 2114550"/>
                <a:gd name="connsiteY2" fmla="*/ 1168400 h 1168400"/>
                <a:gd name="connsiteX3" fmla="*/ 0 w 2114550"/>
                <a:gd name="connsiteY3" fmla="*/ 1168400 h 1168400"/>
                <a:gd name="connsiteX4" fmla="*/ 0 w 2114550"/>
                <a:gd name="connsiteY4" fmla="*/ 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1168400">
                  <a:moveTo>
                    <a:pt x="0" y="0"/>
                  </a:moveTo>
                  <a:lnTo>
                    <a:pt x="2114550" y="133350"/>
                  </a:lnTo>
                  <a:lnTo>
                    <a:pt x="1419225" y="1168400"/>
                  </a:lnTo>
                  <a:lnTo>
                    <a:pt x="0" y="11684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nb-NO">
                <a:solidFill>
                  <a:srgbClr val="FFFFFF"/>
                </a:solidFill>
              </a:endParaRPr>
            </a:p>
          </p:txBody>
        </p:sp>
        <p:cxnSp>
          <p:nvCxnSpPr>
            <p:cNvPr id="4" name="Straight Connector 3"/>
            <p:cNvCxnSpPr/>
            <p:nvPr/>
          </p:nvCxnSpPr>
          <p:spPr>
            <a:xfrm flipH="1" flipV="1">
              <a:off x="2193860" y="2997731"/>
              <a:ext cx="10586" cy="3022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5302" y="2945035"/>
              <a:ext cx="1689033" cy="268984"/>
            </a:xfrm>
            <a:prstGeom prst="rect">
              <a:avLst/>
            </a:prstGeom>
            <a:noFill/>
            <a:ln>
              <a:noFill/>
            </a:ln>
          </p:spPr>
          <p:txBody>
            <a:bodyPr wrap="square" rtlCol="0">
              <a:spAutoFit/>
            </a:bodyPr>
            <a:lstStyle/>
            <a:p>
              <a:pPr algn="r" fontAlgn="base">
                <a:lnSpc>
                  <a:spcPct val="80000"/>
                </a:lnSpc>
                <a:spcBef>
                  <a:spcPct val="0"/>
                </a:spcBef>
                <a:spcAft>
                  <a:spcPct val="0"/>
                </a:spcAft>
              </a:pPr>
              <a:r>
                <a:rPr lang="nb-NO" sz="1400" b="1" dirty="0">
                  <a:solidFill>
                    <a:srgbClr val="FF0000"/>
                  </a:solidFill>
                </a:rPr>
                <a:t>Bedriftens størrelse</a:t>
              </a:r>
            </a:p>
          </p:txBody>
        </p:sp>
        <p:sp>
          <p:nvSpPr>
            <p:cNvPr id="11" name="TextBox 10"/>
            <p:cNvSpPr txBox="1"/>
            <p:nvPr/>
          </p:nvSpPr>
          <p:spPr>
            <a:xfrm>
              <a:off x="7587282" y="5396341"/>
              <a:ext cx="1236663" cy="307777"/>
            </a:xfrm>
            <a:prstGeom prst="rect">
              <a:avLst/>
            </a:prstGeom>
            <a:noFill/>
            <a:ln>
              <a:noFill/>
            </a:ln>
          </p:spPr>
          <p:txBody>
            <a:bodyPr wrap="square" rtlCol="0">
              <a:spAutoFit/>
            </a:bodyPr>
            <a:lstStyle/>
            <a:p>
              <a:pPr algn="r" fontAlgn="base">
                <a:spcBef>
                  <a:spcPct val="0"/>
                </a:spcBef>
                <a:spcAft>
                  <a:spcPct val="0"/>
                </a:spcAft>
              </a:pPr>
              <a:r>
                <a:rPr lang="nb-NO" sz="1400" b="1" dirty="0">
                  <a:solidFill>
                    <a:srgbClr val="FF0000"/>
                  </a:solidFill>
                </a:rPr>
                <a:t>Tilskudd</a:t>
              </a:r>
            </a:p>
          </p:txBody>
        </p:sp>
        <p:sp>
          <p:nvSpPr>
            <p:cNvPr id="12" name="TextBox 11"/>
            <p:cNvSpPr txBox="1"/>
            <p:nvPr/>
          </p:nvSpPr>
          <p:spPr>
            <a:xfrm>
              <a:off x="1327648" y="4784841"/>
              <a:ext cx="868855" cy="461665"/>
            </a:xfrm>
            <a:prstGeom prst="rect">
              <a:avLst/>
            </a:prstGeom>
            <a:noFill/>
            <a:ln>
              <a:noFill/>
            </a:ln>
          </p:spPr>
          <p:txBody>
            <a:bodyPr wrap="square" rtlCol="0">
              <a:spAutoFit/>
            </a:bodyPr>
            <a:lstStyle/>
            <a:p>
              <a:pPr algn="r" fontAlgn="base">
                <a:spcBef>
                  <a:spcPct val="0"/>
                </a:spcBef>
                <a:spcAft>
                  <a:spcPct val="0"/>
                </a:spcAft>
              </a:pPr>
              <a:r>
                <a:rPr lang="nb-NO" sz="2400" dirty="0">
                  <a:solidFill>
                    <a:srgbClr val="000000"/>
                  </a:solidFill>
                </a:rPr>
                <a:t>Store </a:t>
              </a:r>
            </a:p>
          </p:txBody>
        </p:sp>
        <p:sp>
          <p:nvSpPr>
            <p:cNvPr id="13" name="TextBox 12"/>
            <p:cNvSpPr txBox="1"/>
            <p:nvPr/>
          </p:nvSpPr>
          <p:spPr>
            <a:xfrm>
              <a:off x="403161" y="4015321"/>
              <a:ext cx="1800752" cy="461665"/>
            </a:xfrm>
            <a:prstGeom prst="rect">
              <a:avLst/>
            </a:prstGeom>
            <a:noFill/>
            <a:ln>
              <a:noFill/>
            </a:ln>
          </p:spPr>
          <p:txBody>
            <a:bodyPr wrap="square" rtlCol="0">
              <a:spAutoFit/>
            </a:bodyPr>
            <a:lstStyle/>
            <a:p>
              <a:pPr algn="r" fontAlgn="base">
                <a:spcBef>
                  <a:spcPct val="0"/>
                </a:spcBef>
                <a:spcAft>
                  <a:spcPct val="0"/>
                </a:spcAft>
              </a:pPr>
              <a:r>
                <a:rPr lang="nb-NO" sz="2400" dirty="0">
                  <a:solidFill>
                    <a:srgbClr val="000000"/>
                  </a:solidFill>
                </a:rPr>
                <a:t>Mellomstore</a:t>
              </a:r>
            </a:p>
          </p:txBody>
        </p:sp>
        <p:sp>
          <p:nvSpPr>
            <p:cNvPr id="14" name="TextBox 13"/>
            <p:cNvSpPr txBox="1"/>
            <p:nvPr/>
          </p:nvSpPr>
          <p:spPr>
            <a:xfrm>
              <a:off x="1464720" y="3234856"/>
              <a:ext cx="758706" cy="461665"/>
            </a:xfrm>
            <a:prstGeom prst="rect">
              <a:avLst/>
            </a:prstGeom>
            <a:noFill/>
            <a:ln>
              <a:noFill/>
            </a:ln>
          </p:spPr>
          <p:txBody>
            <a:bodyPr wrap="square" rtlCol="0">
              <a:spAutoFit/>
            </a:bodyPr>
            <a:lstStyle/>
            <a:p>
              <a:pPr fontAlgn="base">
                <a:spcBef>
                  <a:spcPct val="0"/>
                </a:spcBef>
                <a:spcAft>
                  <a:spcPct val="0"/>
                </a:spcAft>
              </a:pPr>
              <a:r>
                <a:rPr lang="nb-NO" sz="2400" dirty="0">
                  <a:solidFill>
                    <a:srgbClr val="000000"/>
                  </a:solidFill>
                </a:rPr>
                <a:t>Små</a:t>
              </a:r>
            </a:p>
          </p:txBody>
        </p:sp>
        <p:cxnSp>
          <p:nvCxnSpPr>
            <p:cNvPr id="7" name="Straight Connector 6"/>
            <p:cNvCxnSpPr/>
            <p:nvPr/>
          </p:nvCxnSpPr>
          <p:spPr>
            <a:xfrm>
              <a:off x="1898585" y="5662728"/>
              <a:ext cx="6425036" cy="1538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91146" y="5818105"/>
              <a:ext cx="744003" cy="307777"/>
            </a:xfrm>
            <a:prstGeom prst="rect">
              <a:avLst/>
            </a:prstGeom>
            <a:noFill/>
            <a:ln>
              <a:noFill/>
            </a:ln>
          </p:spPr>
          <p:txBody>
            <a:bodyPr wrap="square" rtlCol="0">
              <a:spAutoFit/>
            </a:bodyPr>
            <a:lstStyle/>
            <a:p>
              <a:pPr algn="r" fontAlgn="base">
                <a:spcBef>
                  <a:spcPct val="0"/>
                </a:spcBef>
                <a:spcAft>
                  <a:spcPct val="0"/>
                </a:spcAft>
              </a:pPr>
              <a:endParaRPr lang="nb-NO" sz="1400" b="1" dirty="0">
                <a:solidFill>
                  <a:srgbClr val="000000"/>
                </a:solidFill>
              </a:endParaRPr>
            </a:p>
          </p:txBody>
        </p:sp>
        <p:sp>
          <p:nvSpPr>
            <p:cNvPr id="16" name="TextBox 15"/>
            <p:cNvSpPr txBox="1"/>
            <p:nvPr/>
          </p:nvSpPr>
          <p:spPr>
            <a:xfrm>
              <a:off x="1467980" y="5649542"/>
              <a:ext cx="744003" cy="307777"/>
            </a:xfrm>
            <a:prstGeom prst="rect">
              <a:avLst/>
            </a:prstGeom>
            <a:noFill/>
            <a:ln>
              <a:noFill/>
            </a:ln>
          </p:spPr>
          <p:txBody>
            <a:bodyPr wrap="square" rtlCol="0">
              <a:spAutoFit/>
            </a:bodyPr>
            <a:lstStyle/>
            <a:p>
              <a:pPr algn="r" fontAlgn="base">
                <a:spcBef>
                  <a:spcPct val="0"/>
                </a:spcBef>
                <a:spcAft>
                  <a:spcPct val="0"/>
                </a:spcAft>
              </a:pPr>
              <a:r>
                <a:rPr lang="nb-NO" sz="1400" b="1" dirty="0">
                  <a:solidFill>
                    <a:srgbClr val="000000"/>
                  </a:solidFill>
                </a:rPr>
                <a:t>0</a:t>
              </a:r>
            </a:p>
          </p:txBody>
        </p:sp>
        <p:sp>
          <p:nvSpPr>
            <p:cNvPr id="18" name="Oval 17"/>
            <p:cNvSpPr/>
            <p:nvPr/>
          </p:nvSpPr>
          <p:spPr>
            <a:xfrm>
              <a:off x="3517835" y="4959881"/>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nb-NO">
                <a:solidFill>
                  <a:srgbClr val="FFFFFF"/>
                </a:solidFill>
              </a:endParaRPr>
            </a:p>
          </p:txBody>
        </p:sp>
        <p:sp>
          <p:nvSpPr>
            <p:cNvPr id="21" name="Oval 20"/>
            <p:cNvSpPr/>
            <p:nvPr/>
          </p:nvSpPr>
          <p:spPr>
            <a:xfrm>
              <a:off x="4039458" y="4176899"/>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nb-NO">
                <a:solidFill>
                  <a:srgbClr val="FFFFFF"/>
                </a:solidFill>
              </a:endParaRPr>
            </a:p>
          </p:txBody>
        </p:sp>
        <p:sp>
          <p:nvSpPr>
            <p:cNvPr id="22" name="Oval 21"/>
            <p:cNvSpPr/>
            <p:nvPr/>
          </p:nvSpPr>
          <p:spPr>
            <a:xfrm>
              <a:off x="4572398" y="3396117"/>
              <a:ext cx="144000" cy="144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nb-NO">
                <a:solidFill>
                  <a:srgbClr val="FFFFFF"/>
                </a:solidFill>
              </a:endParaRPr>
            </a:p>
          </p:txBody>
        </p:sp>
        <p:sp>
          <p:nvSpPr>
            <p:cNvPr id="23" name="TextBox 22"/>
            <p:cNvSpPr txBox="1"/>
            <p:nvPr/>
          </p:nvSpPr>
          <p:spPr>
            <a:xfrm>
              <a:off x="4692006" y="3238745"/>
              <a:ext cx="1030333" cy="461665"/>
            </a:xfrm>
            <a:prstGeom prst="rect">
              <a:avLst/>
            </a:prstGeom>
            <a:noFill/>
            <a:ln>
              <a:noFill/>
            </a:ln>
          </p:spPr>
          <p:txBody>
            <a:bodyPr wrap="square" rtlCol="0">
              <a:spAutoFit/>
            </a:bodyPr>
            <a:lstStyle/>
            <a:p>
              <a:pPr algn="ctr" fontAlgn="base">
                <a:spcBef>
                  <a:spcPct val="0"/>
                </a:spcBef>
                <a:spcAft>
                  <a:spcPct val="0"/>
                </a:spcAft>
              </a:pPr>
              <a:r>
                <a:rPr lang="nb-NO" sz="1200" dirty="0">
                  <a:solidFill>
                    <a:srgbClr val="000000"/>
                  </a:solidFill>
                </a:rPr>
                <a:t>Inntil </a:t>
              </a:r>
              <a:r>
                <a:rPr lang="nb-NO" sz="2400" b="1" dirty="0">
                  <a:solidFill>
                    <a:srgbClr val="000000"/>
                  </a:solidFill>
                </a:rPr>
                <a:t>60</a:t>
              </a:r>
              <a:r>
                <a:rPr lang="nb-NO" sz="1400" b="1" dirty="0">
                  <a:solidFill>
                    <a:srgbClr val="000000"/>
                  </a:solidFill>
                </a:rPr>
                <a:t> </a:t>
              </a:r>
              <a:r>
                <a:rPr lang="nb-NO" sz="1200" dirty="0">
                  <a:solidFill>
                    <a:srgbClr val="000000"/>
                  </a:solidFill>
                </a:rPr>
                <a:t>%</a:t>
              </a:r>
            </a:p>
          </p:txBody>
        </p:sp>
        <p:sp>
          <p:nvSpPr>
            <p:cNvPr id="24" name="TextBox 23"/>
            <p:cNvSpPr txBox="1"/>
            <p:nvPr/>
          </p:nvSpPr>
          <p:spPr>
            <a:xfrm>
              <a:off x="4127703" y="4012114"/>
              <a:ext cx="1069126" cy="461665"/>
            </a:xfrm>
            <a:prstGeom prst="rect">
              <a:avLst/>
            </a:prstGeom>
            <a:noFill/>
            <a:ln>
              <a:noFill/>
            </a:ln>
          </p:spPr>
          <p:txBody>
            <a:bodyPr wrap="square" rtlCol="0">
              <a:spAutoFit/>
            </a:bodyPr>
            <a:lstStyle/>
            <a:p>
              <a:pPr algn="ctr" fontAlgn="base">
                <a:spcBef>
                  <a:spcPct val="0"/>
                </a:spcBef>
                <a:spcAft>
                  <a:spcPct val="0"/>
                </a:spcAft>
              </a:pPr>
              <a:r>
                <a:rPr lang="nb-NO" sz="1200" dirty="0">
                  <a:solidFill>
                    <a:srgbClr val="000000"/>
                  </a:solidFill>
                </a:rPr>
                <a:t>Inntil </a:t>
              </a:r>
              <a:r>
                <a:rPr lang="nb-NO" sz="2400" b="1" dirty="0">
                  <a:solidFill>
                    <a:srgbClr val="000000"/>
                  </a:solidFill>
                </a:rPr>
                <a:t>50</a:t>
              </a:r>
              <a:r>
                <a:rPr lang="nb-NO" sz="1400" b="1" dirty="0">
                  <a:solidFill>
                    <a:srgbClr val="000000"/>
                  </a:solidFill>
                </a:rPr>
                <a:t> </a:t>
              </a:r>
              <a:r>
                <a:rPr lang="nb-NO" sz="1200" dirty="0">
                  <a:solidFill>
                    <a:srgbClr val="000000"/>
                  </a:solidFill>
                </a:rPr>
                <a:t>%</a:t>
              </a:r>
            </a:p>
          </p:txBody>
        </p:sp>
        <p:sp>
          <p:nvSpPr>
            <p:cNvPr id="25" name="TextBox 24"/>
            <p:cNvSpPr txBox="1"/>
            <p:nvPr/>
          </p:nvSpPr>
          <p:spPr>
            <a:xfrm>
              <a:off x="3622878" y="4784110"/>
              <a:ext cx="1069126" cy="461665"/>
            </a:xfrm>
            <a:prstGeom prst="rect">
              <a:avLst/>
            </a:prstGeom>
            <a:noFill/>
            <a:ln>
              <a:noFill/>
            </a:ln>
          </p:spPr>
          <p:txBody>
            <a:bodyPr wrap="square" rtlCol="0">
              <a:spAutoFit/>
            </a:bodyPr>
            <a:lstStyle/>
            <a:p>
              <a:pPr algn="ctr" fontAlgn="base">
                <a:spcBef>
                  <a:spcPct val="0"/>
                </a:spcBef>
                <a:spcAft>
                  <a:spcPct val="0"/>
                </a:spcAft>
              </a:pPr>
              <a:r>
                <a:rPr lang="nb-NO" sz="1200" dirty="0">
                  <a:solidFill>
                    <a:srgbClr val="000000"/>
                  </a:solidFill>
                </a:rPr>
                <a:t>Inntil </a:t>
              </a:r>
              <a:r>
                <a:rPr lang="nb-NO" sz="2400" b="1" dirty="0">
                  <a:solidFill>
                    <a:srgbClr val="000000"/>
                  </a:solidFill>
                </a:rPr>
                <a:t>40</a:t>
              </a:r>
              <a:r>
                <a:rPr lang="nb-NO" sz="1400" b="1" dirty="0">
                  <a:solidFill>
                    <a:srgbClr val="000000"/>
                  </a:solidFill>
                </a:rPr>
                <a:t> </a:t>
              </a:r>
              <a:r>
                <a:rPr lang="nb-NO" sz="1200" dirty="0">
                  <a:solidFill>
                    <a:srgbClr val="000000"/>
                  </a:solidFill>
                </a:rPr>
                <a:t>%</a:t>
              </a:r>
            </a:p>
          </p:txBody>
        </p:sp>
        <p:cxnSp>
          <p:nvCxnSpPr>
            <p:cNvPr id="20" name="Straight Connector 19"/>
            <p:cNvCxnSpPr>
              <a:stCxn id="14" idx="3"/>
              <a:endCxn id="22" idx="2"/>
            </p:cNvCxnSpPr>
            <p:nvPr/>
          </p:nvCxnSpPr>
          <p:spPr>
            <a:xfrm>
              <a:off x="2223426" y="3465689"/>
              <a:ext cx="2348972" cy="2428"/>
            </a:xfrm>
            <a:prstGeom prst="line">
              <a:avLst/>
            </a:prstGeom>
            <a:ln w="63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3" idx="3"/>
              <a:endCxn id="21" idx="2"/>
            </p:cNvCxnSpPr>
            <p:nvPr/>
          </p:nvCxnSpPr>
          <p:spPr>
            <a:xfrm>
              <a:off x="2203913" y="4246154"/>
              <a:ext cx="1835545" cy="2745"/>
            </a:xfrm>
            <a:prstGeom prst="line">
              <a:avLst/>
            </a:prstGeom>
            <a:ln w="63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18" idx="2"/>
            </p:cNvCxnSpPr>
            <p:nvPr/>
          </p:nvCxnSpPr>
          <p:spPr>
            <a:xfrm flipV="1">
              <a:off x="2223428" y="5031882"/>
              <a:ext cx="1294409" cy="7375"/>
            </a:xfrm>
            <a:prstGeom prst="line">
              <a:avLst/>
            </a:prstGeom>
            <a:ln w="63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282644" y="609799"/>
            <a:ext cx="808235" cy="1569660"/>
          </a:xfrm>
          <a:prstGeom prst="rect">
            <a:avLst/>
          </a:prstGeom>
          <a:noFill/>
        </p:spPr>
        <p:txBody>
          <a:bodyPr wrap="none" rtlCol="0">
            <a:spAutoFit/>
          </a:bodyPr>
          <a:lstStyle/>
          <a:p>
            <a:pPr fontAlgn="base">
              <a:spcBef>
                <a:spcPct val="0"/>
              </a:spcBef>
              <a:spcAft>
                <a:spcPct val="0"/>
              </a:spcAft>
            </a:pPr>
            <a:r>
              <a:rPr lang="nb-NO" sz="9600" b="1" dirty="0">
                <a:solidFill>
                  <a:srgbClr val="FF0000"/>
                </a:solidFill>
              </a:rPr>
              <a:t>2</a:t>
            </a:r>
          </a:p>
        </p:txBody>
      </p:sp>
    </p:spTree>
    <p:extLst>
      <p:ext uri="{BB962C8B-B14F-4D97-AF65-F5344CB8AC3E}">
        <p14:creationId xmlns:p14="http://schemas.microsoft.com/office/powerpoint/2010/main" val="392626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3" y="2611441"/>
            <a:ext cx="8391525" cy="3183570"/>
          </a:xfrm>
        </p:spPr>
        <p:txBody>
          <a:bodyPr>
            <a:normAutofit/>
          </a:bodyPr>
          <a:lstStyle/>
          <a:p>
            <a:pPr>
              <a:buClr>
                <a:schemeClr val="accent2"/>
              </a:buClr>
            </a:pPr>
            <a:r>
              <a:rPr lang="nb-NO" sz="2400" dirty="0"/>
              <a:t>Les mer på innovasjonnorge.no\</a:t>
            </a:r>
            <a:r>
              <a:rPr lang="nb-NO" sz="2400" dirty="0" err="1"/>
              <a:t>miljotek</a:t>
            </a:r>
            <a:endParaRPr lang="nb-NO" sz="2400" dirty="0"/>
          </a:p>
          <a:p>
            <a:pPr>
              <a:buClr>
                <a:schemeClr val="accent2"/>
              </a:buClr>
            </a:pPr>
            <a:r>
              <a:rPr lang="nb-NO" sz="2400" dirty="0"/>
              <a:t>Kontakt lokalkontoret for å drøfte prosjektet</a:t>
            </a:r>
          </a:p>
          <a:p>
            <a:pPr>
              <a:buClr>
                <a:schemeClr val="accent2"/>
              </a:buClr>
            </a:pPr>
            <a:r>
              <a:rPr lang="nb-NO" sz="2400" dirty="0"/>
              <a:t>Søk på </a:t>
            </a:r>
            <a:r>
              <a:rPr lang="nb-NO" sz="2400" i="1" dirty="0"/>
              <a:t>innovasjonnorge.no\min side</a:t>
            </a:r>
          </a:p>
          <a:p>
            <a:pPr>
              <a:buClr>
                <a:schemeClr val="accent2"/>
              </a:buClr>
            </a:pPr>
            <a:r>
              <a:rPr lang="nb-NO" sz="2400" dirty="0"/>
              <a:t>Søknader behandles fortløpende </a:t>
            </a:r>
          </a:p>
          <a:p>
            <a:pPr>
              <a:buClr>
                <a:schemeClr val="accent2"/>
              </a:buClr>
            </a:pPr>
            <a:r>
              <a:rPr lang="nb-NO" sz="2400" dirty="0"/>
              <a:t>Vurderes av eksternt rådgivende panel </a:t>
            </a:r>
            <a:br>
              <a:rPr lang="nb-NO" dirty="0"/>
            </a:br>
            <a:endParaRPr lang="nb-NO" dirty="0"/>
          </a:p>
        </p:txBody>
      </p:sp>
      <p:sp>
        <p:nvSpPr>
          <p:cNvPr id="5" name="Title 4"/>
          <p:cNvSpPr>
            <a:spLocks noGrp="1"/>
          </p:cNvSpPr>
          <p:nvPr>
            <p:ph type="title"/>
          </p:nvPr>
        </p:nvSpPr>
        <p:spPr>
          <a:xfrm>
            <a:off x="718950" y="1832780"/>
            <a:ext cx="7668000" cy="507831"/>
          </a:xfrm>
        </p:spPr>
        <p:txBody>
          <a:bodyPr/>
          <a:lstStyle/>
          <a:p>
            <a:r>
              <a:rPr lang="nb-NO" dirty="0"/>
              <a:t>Søknadsbehandling</a:t>
            </a:r>
          </a:p>
        </p:txBody>
      </p:sp>
      <p:pic>
        <p:nvPicPr>
          <p:cNvPr id="6" name="Bilde 18">
            <a:hlinkClick r:id="" action="ppaction://noaction"/>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440" y="1594229"/>
            <a:ext cx="2021204" cy="3913398"/>
          </a:xfrm>
          <a:prstGeom prst="rect">
            <a:avLst/>
          </a:prstGeom>
        </p:spPr>
      </p:pic>
    </p:spTree>
    <p:extLst>
      <p:ext uri="{BB962C8B-B14F-4D97-AF65-F5344CB8AC3E}">
        <p14:creationId xmlns:p14="http://schemas.microsoft.com/office/powerpoint/2010/main" val="159691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70" y="1862138"/>
            <a:ext cx="8356600" cy="3133725"/>
          </a:xfrm>
          <a:prstGeom prst="rect">
            <a:avLst/>
          </a:prstGeom>
        </p:spPr>
      </p:pic>
      <p:sp>
        <p:nvSpPr>
          <p:cNvPr id="5" name="Tittel 3"/>
          <p:cNvSpPr txBox="1">
            <a:spLocks/>
          </p:cNvSpPr>
          <p:nvPr/>
        </p:nvSpPr>
        <p:spPr>
          <a:xfrm>
            <a:off x="375470" y="1271989"/>
            <a:ext cx="8607913" cy="492443"/>
          </a:xfrm>
          <a:prstGeom prst="rect">
            <a:avLst/>
          </a:prstGeom>
        </p:spPr>
        <p:txBody>
          <a:bodyPr/>
          <a:lstStyle>
            <a:lvl1pPr marL="0" algn="l" defTabSz="514338" rtl="0" eaLnBrk="1" latinLnBrk="0" hangingPunct="1">
              <a:lnSpc>
                <a:spcPct val="100000"/>
              </a:lnSpc>
              <a:spcBef>
                <a:spcPts val="0"/>
              </a:spcBef>
              <a:buNone/>
              <a:defRPr sz="2000" b="1" kern="1200" baseline="0">
                <a:solidFill>
                  <a:schemeClr val="tx1"/>
                </a:solidFill>
                <a:latin typeface="+mj-lt"/>
                <a:ea typeface="+mj-ea"/>
                <a:cs typeface="+mj-cs"/>
              </a:defRPr>
            </a:lvl1pPr>
          </a:lstStyle>
          <a:p>
            <a:r>
              <a:rPr lang="nb-NO" sz="3100" dirty="0"/>
              <a:t>Hvordan kan Innovasjon Norge hjelpe din bedrift?</a:t>
            </a:r>
          </a:p>
        </p:txBody>
      </p:sp>
      <p:grpSp>
        <p:nvGrpSpPr>
          <p:cNvPr id="4" name="Gruppe 3"/>
          <p:cNvGrpSpPr/>
          <p:nvPr/>
        </p:nvGrpSpPr>
        <p:grpSpPr>
          <a:xfrm>
            <a:off x="106839" y="2457026"/>
            <a:ext cx="1614656" cy="2172643"/>
            <a:chOff x="106839" y="1599775"/>
            <a:chExt cx="1614656" cy="2172643"/>
          </a:xfrm>
        </p:grpSpPr>
        <p:pic>
          <p:nvPicPr>
            <p:cNvPr id="7" name="Bilde 6">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81" y="1599775"/>
              <a:ext cx="899999" cy="1804958"/>
            </a:xfrm>
            <a:prstGeom prst="rect">
              <a:avLst/>
            </a:prstGeom>
          </p:spPr>
        </p:pic>
        <p:sp>
          <p:nvSpPr>
            <p:cNvPr id="8" name="Tittel 7"/>
            <p:cNvSpPr txBox="1">
              <a:spLocks/>
            </p:cNvSpPr>
            <p:nvPr/>
          </p:nvSpPr>
          <p:spPr>
            <a:xfrm>
              <a:off x="106839" y="3546715"/>
              <a:ext cx="1614656" cy="225703"/>
            </a:xfrm>
            <a:prstGeom prst="rect">
              <a:avLst/>
            </a:prstGeom>
          </p:spPr>
          <p:txBody>
            <a:bodyPr vert="horz" wrap="square" lIns="0" tIns="0" rIns="0" bIns="0" rtlCol="0" anchor="t" anchorCtr="0">
              <a:spAutoFit/>
            </a:bodyPr>
            <a:lstStyle>
              <a:lvl1pPr marL="0" algn="l" defTabSz="685800" rtl="0" eaLnBrk="1" latinLnBrk="0" hangingPunct="1">
                <a:lnSpc>
                  <a:spcPct val="100000"/>
                </a:lnSpc>
                <a:spcBef>
                  <a:spcPts val="0"/>
                </a:spcBef>
                <a:buNone/>
                <a:defRPr sz="2000" b="1" kern="1200" baseline="0">
                  <a:solidFill>
                    <a:schemeClr val="tx1"/>
                  </a:solidFill>
                  <a:latin typeface="+mj-lt"/>
                  <a:ea typeface="+mj-ea"/>
                  <a:cs typeface="+mj-cs"/>
                </a:defRPr>
              </a:lvl1pPr>
            </a:lstStyle>
            <a:p>
              <a:pPr algn="ctr">
                <a:lnSpc>
                  <a:spcPct val="90000"/>
                </a:lnSpc>
              </a:pPr>
              <a:r>
                <a:rPr lang="nb-NO" sz="1600" dirty="0">
                  <a:uFill>
                    <a:solidFill>
                      <a:schemeClr val="accent6"/>
                    </a:solidFill>
                  </a:uFill>
                </a:rPr>
                <a:t>Profilering</a:t>
              </a:r>
              <a:endParaRPr lang="nb-NO" sz="1600" b="0" dirty="0"/>
            </a:p>
          </p:txBody>
        </p:sp>
      </p:grpSp>
      <p:grpSp>
        <p:nvGrpSpPr>
          <p:cNvPr id="21" name="Gruppe 20"/>
          <p:cNvGrpSpPr/>
          <p:nvPr/>
        </p:nvGrpSpPr>
        <p:grpSpPr>
          <a:xfrm>
            <a:off x="1741191" y="2390800"/>
            <a:ext cx="1614656" cy="2238868"/>
            <a:chOff x="1741191" y="1533550"/>
            <a:chExt cx="1614656" cy="2238868"/>
          </a:xfrm>
        </p:grpSpPr>
        <p:pic>
          <p:nvPicPr>
            <p:cNvPr id="10" name="Bilde 9">
              <a:hlinkClick r:id="" action="ppaction://noaction"/>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8721" y="1533550"/>
              <a:ext cx="988246" cy="1803115"/>
            </a:xfrm>
            <a:prstGeom prst="rect">
              <a:avLst/>
            </a:prstGeom>
          </p:spPr>
        </p:pic>
        <p:sp>
          <p:nvSpPr>
            <p:cNvPr id="11" name="Tittel 7"/>
            <p:cNvSpPr txBox="1">
              <a:spLocks/>
            </p:cNvSpPr>
            <p:nvPr/>
          </p:nvSpPr>
          <p:spPr>
            <a:xfrm>
              <a:off x="1741191" y="3546715"/>
              <a:ext cx="1614656" cy="225703"/>
            </a:xfrm>
            <a:prstGeom prst="rect">
              <a:avLst/>
            </a:prstGeom>
          </p:spPr>
          <p:txBody>
            <a:bodyPr vert="horz" wrap="square" lIns="0" tIns="0" rIns="0" bIns="0" rtlCol="0" anchor="t" anchorCtr="0">
              <a:spAutoFit/>
            </a:bodyPr>
            <a:lstStyle>
              <a:lvl1pPr marL="0" algn="l" defTabSz="685800" rtl="0" eaLnBrk="1" latinLnBrk="0" hangingPunct="1">
                <a:lnSpc>
                  <a:spcPct val="100000"/>
                </a:lnSpc>
                <a:spcBef>
                  <a:spcPts val="0"/>
                </a:spcBef>
                <a:buNone/>
                <a:defRPr sz="2000" b="1" kern="1200" baseline="0">
                  <a:solidFill>
                    <a:schemeClr val="tx1"/>
                  </a:solidFill>
                  <a:latin typeface="+mj-lt"/>
                  <a:ea typeface="+mj-ea"/>
                  <a:cs typeface="+mj-cs"/>
                </a:defRPr>
              </a:lvl1pPr>
            </a:lstStyle>
            <a:p>
              <a:pPr algn="ctr">
                <a:lnSpc>
                  <a:spcPct val="90000"/>
                </a:lnSpc>
              </a:pPr>
              <a:r>
                <a:rPr lang="nb-NO" sz="1600" dirty="0">
                  <a:uFill>
                    <a:solidFill>
                      <a:schemeClr val="accent6"/>
                    </a:solidFill>
                  </a:uFill>
                </a:rPr>
                <a:t>Kompetanse</a:t>
              </a:r>
            </a:p>
          </p:txBody>
        </p:sp>
      </p:grpSp>
      <p:grpSp>
        <p:nvGrpSpPr>
          <p:cNvPr id="22" name="Gruppe 21"/>
          <p:cNvGrpSpPr/>
          <p:nvPr/>
        </p:nvGrpSpPr>
        <p:grpSpPr>
          <a:xfrm>
            <a:off x="3552761" y="2395748"/>
            <a:ext cx="1614656" cy="2233920"/>
            <a:chOff x="3552761" y="1538498"/>
            <a:chExt cx="1614656" cy="2233920"/>
          </a:xfrm>
        </p:grpSpPr>
        <p:pic>
          <p:nvPicPr>
            <p:cNvPr id="13" name="Bilde 12">
              <a:hlinkClick r:id="" action="ppaction://noaction"/>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8682" y="1538498"/>
              <a:ext cx="1259999" cy="1812806"/>
            </a:xfrm>
            <a:prstGeom prst="rect">
              <a:avLst/>
            </a:prstGeom>
          </p:spPr>
        </p:pic>
        <p:sp>
          <p:nvSpPr>
            <p:cNvPr id="14" name="Tittel 7"/>
            <p:cNvSpPr txBox="1">
              <a:spLocks/>
            </p:cNvSpPr>
            <p:nvPr/>
          </p:nvSpPr>
          <p:spPr>
            <a:xfrm>
              <a:off x="3552761" y="3546715"/>
              <a:ext cx="1614656" cy="225703"/>
            </a:xfrm>
            <a:prstGeom prst="rect">
              <a:avLst/>
            </a:prstGeom>
          </p:spPr>
          <p:txBody>
            <a:bodyPr vert="horz" wrap="square" lIns="0" tIns="0" rIns="0" bIns="0" rtlCol="0" anchor="t" anchorCtr="0">
              <a:spAutoFit/>
            </a:bodyPr>
            <a:lstStyle>
              <a:lvl1pPr marL="0" algn="l" defTabSz="685800" rtl="0" eaLnBrk="1" latinLnBrk="0" hangingPunct="1">
                <a:lnSpc>
                  <a:spcPct val="100000"/>
                </a:lnSpc>
                <a:spcBef>
                  <a:spcPts val="0"/>
                </a:spcBef>
                <a:buNone/>
                <a:defRPr sz="2000" b="1" kern="1200" baseline="0">
                  <a:solidFill>
                    <a:schemeClr val="tx1"/>
                  </a:solidFill>
                  <a:latin typeface="+mj-lt"/>
                  <a:ea typeface="+mj-ea"/>
                  <a:cs typeface="+mj-cs"/>
                </a:defRPr>
              </a:lvl1pPr>
            </a:lstStyle>
            <a:p>
              <a:pPr algn="ctr">
                <a:lnSpc>
                  <a:spcPct val="90000"/>
                </a:lnSpc>
              </a:pPr>
              <a:r>
                <a:rPr lang="nb-NO" sz="1600" dirty="0">
                  <a:uFill>
                    <a:solidFill>
                      <a:schemeClr val="accent6"/>
                    </a:solidFill>
                  </a:uFill>
                </a:rPr>
                <a:t>Rådgivning</a:t>
              </a:r>
            </a:p>
          </p:txBody>
        </p:sp>
      </p:grpSp>
      <p:grpSp>
        <p:nvGrpSpPr>
          <p:cNvPr id="23" name="Gruppe 22"/>
          <p:cNvGrpSpPr/>
          <p:nvPr/>
        </p:nvGrpSpPr>
        <p:grpSpPr>
          <a:xfrm>
            <a:off x="5519812" y="2416780"/>
            <a:ext cx="1619999" cy="2212889"/>
            <a:chOff x="5519811" y="1559529"/>
            <a:chExt cx="1619999" cy="2212889"/>
          </a:xfrm>
        </p:grpSpPr>
        <p:pic>
          <p:nvPicPr>
            <p:cNvPr id="16" name="Bilde 15">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9811" y="1559529"/>
              <a:ext cx="1619999" cy="1822812"/>
            </a:xfrm>
            <a:prstGeom prst="rect">
              <a:avLst/>
            </a:prstGeom>
          </p:spPr>
        </p:pic>
        <p:sp>
          <p:nvSpPr>
            <p:cNvPr id="17" name="Tittel 7"/>
            <p:cNvSpPr txBox="1">
              <a:spLocks/>
            </p:cNvSpPr>
            <p:nvPr/>
          </p:nvSpPr>
          <p:spPr>
            <a:xfrm>
              <a:off x="5521861" y="3546715"/>
              <a:ext cx="1614656" cy="225703"/>
            </a:xfrm>
            <a:prstGeom prst="rect">
              <a:avLst/>
            </a:prstGeom>
          </p:spPr>
          <p:txBody>
            <a:bodyPr vert="horz" wrap="square" lIns="0" tIns="0" rIns="0" bIns="0" rtlCol="0" anchor="t" anchorCtr="0">
              <a:spAutoFit/>
            </a:bodyPr>
            <a:lstStyle>
              <a:lvl1pPr marL="0" algn="l" defTabSz="685800" rtl="0" eaLnBrk="1" latinLnBrk="0" hangingPunct="1">
                <a:lnSpc>
                  <a:spcPct val="100000"/>
                </a:lnSpc>
                <a:spcBef>
                  <a:spcPts val="0"/>
                </a:spcBef>
                <a:buNone/>
                <a:defRPr sz="2000" b="1" kern="1200" baseline="0">
                  <a:solidFill>
                    <a:schemeClr val="tx1"/>
                  </a:solidFill>
                  <a:latin typeface="+mj-lt"/>
                  <a:ea typeface="+mj-ea"/>
                  <a:cs typeface="+mj-cs"/>
                </a:defRPr>
              </a:lvl1pPr>
            </a:lstStyle>
            <a:p>
              <a:pPr algn="ctr">
                <a:lnSpc>
                  <a:spcPct val="90000"/>
                </a:lnSpc>
              </a:pPr>
              <a:r>
                <a:rPr lang="nb-NO" sz="1600" dirty="0">
                  <a:uFill>
                    <a:solidFill>
                      <a:schemeClr val="accent6"/>
                    </a:solidFill>
                  </a:uFill>
                </a:rPr>
                <a:t>Nettverk</a:t>
              </a:r>
            </a:p>
          </p:txBody>
        </p:sp>
      </p:grpSp>
      <p:grpSp>
        <p:nvGrpSpPr>
          <p:cNvPr id="24" name="Gruppe 23"/>
          <p:cNvGrpSpPr/>
          <p:nvPr/>
        </p:nvGrpSpPr>
        <p:grpSpPr>
          <a:xfrm>
            <a:off x="7234971" y="2367316"/>
            <a:ext cx="1614656" cy="2262352"/>
            <a:chOff x="7234971" y="1510066"/>
            <a:chExt cx="1614656" cy="2262352"/>
          </a:xfrm>
        </p:grpSpPr>
        <p:pic>
          <p:nvPicPr>
            <p:cNvPr id="19" name="Bilde 18">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7446" y="1510066"/>
              <a:ext cx="935998" cy="1812253"/>
            </a:xfrm>
            <a:prstGeom prst="rect">
              <a:avLst/>
            </a:prstGeom>
          </p:spPr>
        </p:pic>
        <p:sp>
          <p:nvSpPr>
            <p:cNvPr id="20" name="Tittel 7"/>
            <p:cNvSpPr txBox="1">
              <a:spLocks/>
            </p:cNvSpPr>
            <p:nvPr/>
          </p:nvSpPr>
          <p:spPr>
            <a:xfrm>
              <a:off x="7234971" y="3546715"/>
              <a:ext cx="1614656" cy="225703"/>
            </a:xfrm>
            <a:prstGeom prst="rect">
              <a:avLst/>
            </a:prstGeom>
          </p:spPr>
          <p:txBody>
            <a:bodyPr vert="horz" wrap="square" lIns="0" tIns="0" rIns="0" bIns="0" rtlCol="0" anchor="t" anchorCtr="0">
              <a:spAutoFit/>
            </a:bodyPr>
            <a:lstStyle>
              <a:lvl1pPr marL="0" algn="l" defTabSz="685800" rtl="0" eaLnBrk="1" latinLnBrk="0" hangingPunct="1">
                <a:lnSpc>
                  <a:spcPct val="100000"/>
                </a:lnSpc>
                <a:spcBef>
                  <a:spcPts val="0"/>
                </a:spcBef>
                <a:buNone/>
                <a:defRPr sz="2000" b="1" kern="1200" baseline="0">
                  <a:solidFill>
                    <a:schemeClr val="tx1"/>
                  </a:solidFill>
                  <a:latin typeface="+mj-lt"/>
                  <a:ea typeface="+mj-ea"/>
                  <a:cs typeface="+mj-cs"/>
                </a:defRPr>
              </a:lvl1pPr>
            </a:lstStyle>
            <a:p>
              <a:pPr algn="ctr">
                <a:lnSpc>
                  <a:spcPct val="90000"/>
                </a:lnSpc>
              </a:pPr>
              <a:r>
                <a:rPr lang="nb-NO" sz="1600" dirty="0">
                  <a:uFill>
                    <a:solidFill>
                      <a:schemeClr val="accent6"/>
                    </a:solidFill>
                  </a:uFill>
                </a:rPr>
                <a:t>Finansiering</a:t>
              </a:r>
            </a:p>
          </p:txBody>
        </p:sp>
      </p:grpSp>
    </p:spTree>
    <p:extLst>
      <p:ext uri="{BB962C8B-B14F-4D97-AF65-F5344CB8AC3E}">
        <p14:creationId xmlns:p14="http://schemas.microsoft.com/office/powerpoint/2010/main" val="314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49263" y="1481307"/>
            <a:ext cx="5500687" cy="507831"/>
          </a:xfrm>
        </p:spPr>
        <p:txBody>
          <a:bodyPr/>
          <a:lstStyle/>
          <a:p>
            <a:r>
              <a:rPr lang="nb-NO" altLang="en-US" dirty="0" err="1"/>
              <a:t>Miljøtek</a:t>
            </a:r>
            <a:r>
              <a:rPr lang="nb-NO" altLang="en-US" dirty="0"/>
              <a:t> i båt? </a:t>
            </a:r>
            <a:endParaRPr lang="en-US" altLang="en-US" dirty="0"/>
          </a:p>
        </p:txBody>
      </p:sp>
      <p:sp>
        <p:nvSpPr>
          <p:cNvPr id="24579" name="Content Placeholder 2"/>
          <p:cNvSpPr>
            <a:spLocks noGrp="1"/>
          </p:cNvSpPr>
          <p:nvPr>
            <p:ph idx="1"/>
          </p:nvPr>
        </p:nvSpPr>
        <p:spPr>
          <a:xfrm>
            <a:off x="449264" y="2428875"/>
            <a:ext cx="4728378" cy="3894138"/>
          </a:xfrm>
        </p:spPr>
        <p:txBody>
          <a:bodyPr/>
          <a:lstStyle/>
          <a:p>
            <a:pPr marL="0" indent="0" eaLnBrk="1" hangingPunct="1">
              <a:buNone/>
            </a:pPr>
            <a:r>
              <a:rPr lang="en-US" altLang="en-US" dirty="0"/>
              <a:t>• </a:t>
            </a:r>
            <a:r>
              <a:rPr lang="en-US" altLang="en-US" dirty="0" err="1"/>
              <a:t>Når</a:t>
            </a:r>
            <a:r>
              <a:rPr lang="en-US" altLang="en-US" dirty="0"/>
              <a:t> man </a:t>
            </a:r>
            <a:r>
              <a:rPr lang="en-US" altLang="en-US" dirty="0" err="1"/>
              <a:t>utvikler</a:t>
            </a:r>
            <a:r>
              <a:rPr lang="en-US" altLang="en-US" dirty="0"/>
              <a:t> </a:t>
            </a:r>
            <a:r>
              <a:rPr lang="en-US" altLang="en-US" dirty="0" err="1"/>
              <a:t>eller</a:t>
            </a:r>
            <a:r>
              <a:rPr lang="en-US" altLang="en-US" dirty="0"/>
              <a:t> tar </a:t>
            </a:r>
            <a:r>
              <a:rPr lang="en-US" altLang="en-US" dirty="0" err="1"/>
              <a:t>i</a:t>
            </a:r>
            <a:r>
              <a:rPr lang="en-US" altLang="en-US" dirty="0"/>
              <a:t> </a:t>
            </a:r>
            <a:r>
              <a:rPr lang="en-US" altLang="en-US" dirty="0" err="1"/>
              <a:t>bruk</a:t>
            </a:r>
            <a:r>
              <a:rPr lang="en-US" altLang="en-US" dirty="0"/>
              <a:t> </a:t>
            </a:r>
            <a:r>
              <a:rPr lang="en-US" altLang="en-US" b="1" dirty="0" err="1"/>
              <a:t>ny</a:t>
            </a:r>
            <a:r>
              <a:rPr lang="en-US" altLang="en-US" b="1" dirty="0"/>
              <a:t> </a:t>
            </a:r>
            <a:r>
              <a:rPr lang="en-US" altLang="en-US" b="1" dirty="0" err="1"/>
              <a:t>teknologi</a:t>
            </a:r>
            <a:r>
              <a:rPr lang="en-US" altLang="en-US" b="1" dirty="0"/>
              <a:t> </a:t>
            </a:r>
            <a:r>
              <a:rPr lang="en-US" altLang="en-US" dirty="0" err="1"/>
              <a:t>som</a:t>
            </a:r>
            <a:r>
              <a:rPr lang="en-US" altLang="en-US" dirty="0"/>
              <a:t> </a:t>
            </a:r>
            <a:r>
              <a:rPr lang="en-US" altLang="en-US" dirty="0" err="1"/>
              <a:t>ikke</a:t>
            </a:r>
            <a:r>
              <a:rPr lang="en-US" altLang="en-US" dirty="0"/>
              <a:t> </a:t>
            </a:r>
            <a:r>
              <a:rPr lang="en-US" altLang="en-US" dirty="0" err="1"/>
              <a:t>tidligere</a:t>
            </a:r>
            <a:r>
              <a:rPr lang="en-US" altLang="en-US" dirty="0"/>
              <a:t> </a:t>
            </a:r>
            <a:r>
              <a:rPr lang="en-US" altLang="en-US" dirty="0" err="1"/>
              <a:t>er</a:t>
            </a:r>
            <a:r>
              <a:rPr lang="en-US" altLang="en-US" dirty="0"/>
              <a:t> </a:t>
            </a:r>
            <a:r>
              <a:rPr lang="en-US" altLang="en-US" dirty="0" err="1"/>
              <a:t>demonstrert</a:t>
            </a:r>
            <a:r>
              <a:rPr lang="en-US" altLang="en-US" dirty="0"/>
              <a:t>! </a:t>
            </a:r>
          </a:p>
          <a:p>
            <a:r>
              <a:rPr lang="en-US" altLang="en-US" dirty="0" err="1"/>
              <a:t>Støtter</a:t>
            </a:r>
            <a:r>
              <a:rPr lang="en-US" altLang="en-US" dirty="0"/>
              <a:t> </a:t>
            </a:r>
            <a:r>
              <a:rPr lang="en-US" altLang="en-US" b="1" dirty="0" err="1"/>
              <a:t>leverandørbedriftene</a:t>
            </a:r>
            <a:r>
              <a:rPr lang="en-US" altLang="en-US" dirty="0"/>
              <a:t>. </a:t>
            </a:r>
            <a:r>
              <a:rPr lang="en-US" altLang="en-US" dirty="0" err="1"/>
              <a:t>Reduserer</a:t>
            </a:r>
            <a:r>
              <a:rPr lang="en-US" altLang="en-US" dirty="0"/>
              <a:t> </a:t>
            </a:r>
            <a:r>
              <a:rPr lang="en-US" altLang="en-US" dirty="0" err="1"/>
              <a:t>dermed</a:t>
            </a:r>
            <a:r>
              <a:rPr lang="en-US" altLang="en-US" dirty="0"/>
              <a:t> </a:t>
            </a:r>
            <a:r>
              <a:rPr lang="en-US" altLang="en-US" dirty="0" err="1"/>
              <a:t>risiko</a:t>
            </a:r>
            <a:r>
              <a:rPr lang="en-US" altLang="en-US" dirty="0"/>
              <a:t> </a:t>
            </a:r>
            <a:r>
              <a:rPr lang="en-US" altLang="en-US" dirty="0" err="1"/>
              <a:t>og</a:t>
            </a:r>
            <a:r>
              <a:rPr lang="en-US" altLang="en-US" dirty="0"/>
              <a:t> capex for </a:t>
            </a:r>
            <a:r>
              <a:rPr lang="en-US" altLang="en-US" dirty="0" err="1"/>
              <a:t>operatør</a:t>
            </a:r>
            <a:endParaRPr lang="en-US" altLang="en-US" dirty="0"/>
          </a:p>
          <a:p>
            <a:pPr marL="0" indent="0">
              <a:buNone/>
            </a:pPr>
            <a:r>
              <a:rPr lang="en-US" altLang="en-US" dirty="0"/>
              <a:t>• </a:t>
            </a:r>
            <a:r>
              <a:rPr lang="en-US" altLang="en-US" b="1" dirty="0" err="1"/>
              <a:t>Kvalifisering</a:t>
            </a:r>
            <a:r>
              <a:rPr lang="en-US" altLang="en-US" dirty="0"/>
              <a:t> </a:t>
            </a:r>
            <a:r>
              <a:rPr lang="en-US" altLang="en-US" dirty="0" err="1"/>
              <a:t>av</a:t>
            </a:r>
            <a:r>
              <a:rPr lang="en-US" altLang="en-US" dirty="0"/>
              <a:t> </a:t>
            </a:r>
            <a:r>
              <a:rPr lang="en-US" altLang="en-US" dirty="0" err="1"/>
              <a:t>teknologi</a:t>
            </a:r>
            <a:r>
              <a:rPr lang="en-US" altLang="en-US" dirty="0"/>
              <a:t>: </a:t>
            </a:r>
            <a:br>
              <a:rPr lang="en-US" altLang="en-US" dirty="0"/>
            </a:br>
            <a:r>
              <a:rPr lang="en-US" altLang="en-US" dirty="0" err="1"/>
              <a:t>Støtte</a:t>
            </a:r>
            <a:r>
              <a:rPr lang="en-US" altLang="en-US" dirty="0"/>
              <a:t> </a:t>
            </a:r>
            <a:r>
              <a:rPr lang="en-US" altLang="en-US" dirty="0" err="1"/>
              <a:t>til</a:t>
            </a:r>
            <a:r>
              <a:rPr lang="en-US" altLang="en-US" dirty="0"/>
              <a:t> </a:t>
            </a:r>
            <a:r>
              <a:rPr lang="en-US" altLang="en-US" dirty="0" err="1"/>
              <a:t>demonstrasjon</a:t>
            </a:r>
            <a:r>
              <a:rPr lang="en-US" altLang="en-US" dirty="0"/>
              <a:t> </a:t>
            </a:r>
            <a:r>
              <a:rPr lang="en-US" altLang="en-US" dirty="0" err="1"/>
              <a:t>av</a:t>
            </a:r>
            <a:r>
              <a:rPr lang="en-US" altLang="en-US" dirty="0"/>
              <a:t> </a:t>
            </a:r>
            <a:r>
              <a:rPr lang="en-US" altLang="en-US" dirty="0" err="1"/>
              <a:t>komponenter</a:t>
            </a:r>
            <a:r>
              <a:rPr lang="en-US" altLang="en-US" dirty="0"/>
              <a:t> </a:t>
            </a:r>
            <a:r>
              <a:rPr lang="en-US" altLang="en-US" dirty="0" err="1"/>
              <a:t>i</a:t>
            </a:r>
            <a:r>
              <a:rPr lang="en-US" altLang="en-US" dirty="0"/>
              <a:t> </a:t>
            </a:r>
            <a:r>
              <a:rPr lang="en-US" altLang="en-US" dirty="0" err="1"/>
              <a:t>forkant</a:t>
            </a:r>
            <a:r>
              <a:rPr lang="en-US" altLang="en-US" dirty="0"/>
              <a:t> </a:t>
            </a:r>
            <a:r>
              <a:rPr lang="en-US" altLang="en-US" dirty="0" err="1"/>
              <a:t>av</a:t>
            </a:r>
            <a:r>
              <a:rPr lang="en-US" altLang="en-US" dirty="0"/>
              <a:t> </a:t>
            </a:r>
            <a:r>
              <a:rPr lang="en-US" altLang="en-US" dirty="0" err="1"/>
              <a:t>anbud</a:t>
            </a:r>
            <a:r>
              <a:rPr lang="en-US" altLang="en-US" dirty="0"/>
              <a:t> = </a:t>
            </a:r>
            <a:r>
              <a:rPr lang="en-US" altLang="en-US" dirty="0" err="1"/>
              <a:t>redusert</a:t>
            </a:r>
            <a:r>
              <a:rPr lang="en-US" altLang="en-US" dirty="0"/>
              <a:t> </a:t>
            </a:r>
            <a:r>
              <a:rPr lang="en-US" altLang="en-US" dirty="0" err="1"/>
              <a:t>risiko</a:t>
            </a:r>
            <a:endParaRPr lang="en-US" altLang="en-US" dirty="0"/>
          </a:p>
          <a:p>
            <a:pPr marL="0" indent="0"/>
            <a:endParaRPr lang="en-US" altLang="en-US" dirty="0"/>
          </a:p>
        </p:txBody>
      </p:sp>
      <p:sp>
        <p:nvSpPr>
          <p:cNvPr id="24581" name="Text Placeholder 4"/>
          <p:cNvSpPr>
            <a:spLocks noGrp="1"/>
          </p:cNvSpPr>
          <p:nvPr>
            <p:ph type="body" sz="quarter" idx="15"/>
          </p:nvPr>
        </p:nvSpPr>
        <p:spPr>
          <a:xfrm>
            <a:off x="449263" y="6324600"/>
            <a:ext cx="4054475" cy="360363"/>
          </a:xfrm>
        </p:spPr>
        <p:txBody>
          <a:bodyPr/>
          <a:lstStyle/>
          <a:p>
            <a:r>
              <a:rPr lang="nb-NO" altLang="en-US" sz="1000" dirty="0"/>
              <a:t>www.innovasjonnorge.no/miljotek</a:t>
            </a:r>
            <a:endParaRPr lang="en-US" altLang="en-US" sz="1000" dirty="0"/>
          </a:p>
        </p:txBody>
      </p:sp>
      <p:sp>
        <p:nvSpPr>
          <p:cNvPr id="7" name="Text Placeholder 1"/>
          <p:cNvSpPr>
            <a:spLocks noGrp="1"/>
          </p:cNvSpPr>
          <p:nvPr>
            <p:ph type="body" sz="quarter" idx="15"/>
          </p:nvPr>
        </p:nvSpPr>
        <p:spPr>
          <a:xfrm>
            <a:off x="6292850" y="5619750"/>
            <a:ext cx="2132012" cy="161925"/>
          </a:xfrm>
        </p:spPr>
        <p:txBody>
          <a:bodyPr/>
          <a:lstStyle/>
          <a:p>
            <a:r>
              <a:rPr lang="en-US" altLang="en-US" dirty="0" err="1"/>
              <a:t>Batterier</a:t>
            </a:r>
            <a:r>
              <a:rPr lang="en-US" altLang="en-US" dirty="0"/>
              <a:t> </a:t>
            </a:r>
            <a:r>
              <a:rPr lang="en-US" altLang="en-US" dirty="0" err="1"/>
              <a:t>på</a:t>
            </a:r>
            <a:r>
              <a:rPr lang="en-US" altLang="en-US" dirty="0"/>
              <a:t> MF </a:t>
            </a:r>
            <a:r>
              <a:rPr lang="en-US" altLang="en-US" dirty="0" err="1"/>
              <a:t>Folgefonn</a:t>
            </a:r>
            <a:r>
              <a:rPr lang="en-US" altLang="en-US" dirty="0"/>
              <a:t> – </a:t>
            </a:r>
            <a:r>
              <a:rPr lang="en-US" altLang="en-US" dirty="0" err="1"/>
              <a:t>Kilde</a:t>
            </a:r>
            <a:r>
              <a:rPr lang="en-US" altLang="en-US" dirty="0"/>
              <a:t> : </a:t>
            </a:r>
            <a:r>
              <a:rPr lang="en-US" altLang="en-US" dirty="0" err="1"/>
              <a:t>Halsnøy</a:t>
            </a:r>
            <a:r>
              <a:rPr lang="en-US" altLang="en-US" dirty="0"/>
              <a:t> </a:t>
            </a:r>
            <a:r>
              <a:rPr lang="en-US" altLang="en-US" dirty="0" err="1"/>
              <a:t>Dokk</a:t>
            </a:r>
            <a:r>
              <a:rPr lang="en-US" altLang="en-US" dirty="0"/>
              <a:t> </a:t>
            </a:r>
          </a:p>
        </p:txBody>
      </p:sp>
      <p:pic>
        <p:nvPicPr>
          <p:cNvPr id="8" name="Picture 2" descr="IMG_873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1600200"/>
            <a:ext cx="2533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092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504" y="2076844"/>
            <a:ext cx="4997376" cy="3526971"/>
          </a:xfrm>
          <a:prstGeom prst="rect">
            <a:avLst/>
          </a:prstGeom>
        </p:spPr>
      </p:pic>
      <p:sp>
        <p:nvSpPr>
          <p:cNvPr id="2" name="Title 1"/>
          <p:cNvSpPr>
            <a:spLocks noGrp="1"/>
          </p:cNvSpPr>
          <p:nvPr>
            <p:ph type="title"/>
          </p:nvPr>
        </p:nvSpPr>
        <p:spPr>
          <a:xfrm>
            <a:off x="449263" y="1480366"/>
            <a:ext cx="8391525" cy="507831"/>
          </a:xfrm>
        </p:spPr>
        <p:txBody>
          <a:bodyPr/>
          <a:lstStyle/>
          <a:p>
            <a:r>
              <a:rPr lang="nb-NO" dirty="0"/>
              <a:t>Offentlige virkemidler i samarbeid:</a:t>
            </a:r>
          </a:p>
        </p:txBody>
      </p:sp>
      <p:sp>
        <p:nvSpPr>
          <p:cNvPr id="6" name="TextBox 5"/>
          <p:cNvSpPr txBox="1"/>
          <p:nvPr/>
        </p:nvSpPr>
        <p:spPr>
          <a:xfrm>
            <a:off x="4051046" y="2014779"/>
            <a:ext cx="3483861" cy="696496"/>
          </a:xfrm>
          <a:custGeom>
            <a:avLst/>
            <a:gdLst>
              <a:gd name="connsiteX0" fmla="*/ 0 w 3924765"/>
              <a:gd name="connsiteY0" fmla="*/ 0 h 1435160"/>
              <a:gd name="connsiteX1" fmla="*/ 3924765 w 3924765"/>
              <a:gd name="connsiteY1" fmla="*/ 0 h 1435160"/>
              <a:gd name="connsiteX2" fmla="*/ 3924765 w 3924765"/>
              <a:gd name="connsiteY2" fmla="*/ 1435160 h 1435160"/>
              <a:gd name="connsiteX3" fmla="*/ 0 w 3924765"/>
              <a:gd name="connsiteY3" fmla="*/ 1435160 h 1435160"/>
              <a:gd name="connsiteX4" fmla="*/ 0 w 3924765"/>
              <a:gd name="connsiteY4" fmla="*/ 0 h 1435160"/>
              <a:gd name="connsiteX0" fmla="*/ 362310 w 3924765"/>
              <a:gd name="connsiteY0" fmla="*/ 163902 h 1435160"/>
              <a:gd name="connsiteX1" fmla="*/ 3924765 w 3924765"/>
              <a:gd name="connsiteY1" fmla="*/ 0 h 1435160"/>
              <a:gd name="connsiteX2" fmla="*/ 3924765 w 3924765"/>
              <a:gd name="connsiteY2" fmla="*/ 1435160 h 1435160"/>
              <a:gd name="connsiteX3" fmla="*/ 0 w 3924765"/>
              <a:gd name="connsiteY3" fmla="*/ 1435160 h 1435160"/>
              <a:gd name="connsiteX4" fmla="*/ 362310 w 3924765"/>
              <a:gd name="connsiteY4" fmla="*/ 163902 h 1435160"/>
              <a:gd name="connsiteX0" fmla="*/ 129397 w 3691852"/>
              <a:gd name="connsiteY0" fmla="*/ 163902 h 1435160"/>
              <a:gd name="connsiteX1" fmla="*/ 3691852 w 3691852"/>
              <a:gd name="connsiteY1" fmla="*/ 0 h 1435160"/>
              <a:gd name="connsiteX2" fmla="*/ 3691852 w 3691852"/>
              <a:gd name="connsiteY2" fmla="*/ 1435160 h 1435160"/>
              <a:gd name="connsiteX3" fmla="*/ 0 w 3691852"/>
              <a:gd name="connsiteY3" fmla="*/ 1435160 h 1435160"/>
              <a:gd name="connsiteX4" fmla="*/ 129397 w 3691852"/>
              <a:gd name="connsiteY4" fmla="*/ 163902 h 1435160"/>
              <a:gd name="connsiteX0" fmla="*/ 310552 w 3691852"/>
              <a:gd name="connsiteY0" fmla="*/ 232913 h 1435160"/>
              <a:gd name="connsiteX1" fmla="*/ 3691852 w 3691852"/>
              <a:gd name="connsiteY1" fmla="*/ 0 h 1435160"/>
              <a:gd name="connsiteX2" fmla="*/ 3691852 w 3691852"/>
              <a:gd name="connsiteY2" fmla="*/ 1435160 h 1435160"/>
              <a:gd name="connsiteX3" fmla="*/ 0 w 3691852"/>
              <a:gd name="connsiteY3" fmla="*/ 1435160 h 1435160"/>
              <a:gd name="connsiteX4" fmla="*/ 310552 w 3691852"/>
              <a:gd name="connsiteY4" fmla="*/ 232913 h 1435160"/>
              <a:gd name="connsiteX0" fmla="*/ 0 w 3381300"/>
              <a:gd name="connsiteY0" fmla="*/ 232913 h 1435160"/>
              <a:gd name="connsiteX1" fmla="*/ 3381300 w 3381300"/>
              <a:gd name="connsiteY1" fmla="*/ 0 h 1435160"/>
              <a:gd name="connsiteX2" fmla="*/ 3381300 w 3381300"/>
              <a:gd name="connsiteY2" fmla="*/ 1435160 h 1435160"/>
              <a:gd name="connsiteX3" fmla="*/ 8625 w 3381300"/>
              <a:gd name="connsiteY3" fmla="*/ 1426534 h 1435160"/>
              <a:gd name="connsiteX4" fmla="*/ 0 w 3381300"/>
              <a:gd name="connsiteY4" fmla="*/ 232913 h 1435160"/>
              <a:gd name="connsiteX0" fmla="*/ 0 w 3381300"/>
              <a:gd name="connsiteY0" fmla="*/ 232913 h 1435160"/>
              <a:gd name="connsiteX1" fmla="*/ 336154 w 3381300"/>
              <a:gd name="connsiteY1" fmla="*/ 16779 h 1435160"/>
              <a:gd name="connsiteX2" fmla="*/ 3381300 w 3381300"/>
              <a:gd name="connsiteY2" fmla="*/ 0 h 1435160"/>
              <a:gd name="connsiteX3" fmla="*/ 3381300 w 3381300"/>
              <a:gd name="connsiteY3" fmla="*/ 1435160 h 1435160"/>
              <a:gd name="connsiteX4" fmla="*/ 8625 w 3381300"/>
              <a:gd name="connsiteY4" fmla="*/ 1426534 h 1435160"/>
              <a:gd name="connsiteX5" fmla="*/ 0 w 3381300"/>
              <a:gd name="connsiteY5" fmla="*/ 232913 h 1435160"/>
              <a:gd name="connsiteX0" fmla="*/ 0 w 3415805"/>
              <a:gd name="connsiteY0" fmla="*/ 267418 h 1435160"/>
              <a:gd name="connsiteX1" fmla="*/ 370659 w 3415805"/>
              <a:gd name="connsiteY1" fmla="*/ 16779 h 1435160"/>
              <a:gd name="connsiteX2" fmla="*/ 3415805 w 3415805"/>
              <a:gd name="connsiteY2" fmla="*/ 0 h 1435160"/>
              <a:gd name="connsiteX3" fmla="*/ 3415805 w 3415805"/>
              <a:gd name="connsiteY3" fmla="*/ 1435160 h 1435160"/>
              <a:gd name="connsiteX4" fmla="*/ 43130 w 3415805"/>
              <a:gd name="connsiteY4" fmla="*/ 1426534 h 1435160"/>
              <a:gd name="connsiteX5" fmla="*/ 0 w 3415805"/>
              <a:gd name="connsiteY5" fmla="*/ 267418 h 1435160"/>
              <a:gd name="connsiteX0" fmla="*/ 0 w 3415805"/>
              <a:gd name="connsiteY0" fmla="*/ 267418 h 1435160"/>
              <a:gd name="connsiteX1" fmla="*/ 370659 w 3415805"/>
              <a:gd name="connsiteY1" fmla="*/ 16779 h 1435160"/>
              <a:gd name="connsiteX2" fmla="*/ 3415805 w 3415805"/>
              <a:gd name="connsiteY2" fmla="*/ 0 h 1435160"/>
              <a:gd name="connsiteX3" fmla="*/ 3415805 w 3415805"/>
              <a:gd name="connsiteY3" fmla="*/ 1435160 h 1435160"/>
              <a:gd name="connsiteX4" fmla="*/ 43130 w 3415805"/>
              <a:gd name="connsiteY4" fmla="*/ 1426534 h 1435160"/>
              <a:gd name="connsiteX5" fmla="*/ 0 w 3415805"/>
              <a:gd name="connsiteY5" fmla="*/ 267418 h 1435160"/>
              <a:gd name="connsiteX0" fmla="*/ 206476 w 3622281"/>
              <a:gd name="connsiteY0" fmla="*/ 267418 h 1435160"/>
              <a:gd name="connsiteX1" fmla="*/ 577135 w 3622281"/>
              <a:gd name="connsiteY1" fmla="*/ 16779 h 1435160"/>
              <a:gd name="connsiteX2" fmla="*/ 3622281 w 3622281"/>
              <a:gd name="connsiteY2" fmla="*/ 0 h 1435160"/>
              <a:gd name="connsiteX3" fmla="*/ 3622281 w 3622281"/>
              <a:gd name="connsiteY3" fmla="*/ 1435160 h 1435160"/>
              <a:gd name="connsiteX4" fmla="*/ 249606 w 3622281"/>
              <a:gd name="connsiteY4" fmla="*/ 1426534 h 1435160"/>
              <a:gd name="connsiteX5" fmla="*/ 249332 w 3622281"/>
              <a:gd name="connsiteY5" fmla="*/ 629255 h 1435160"/>
              <a:gd name="connsiteX6" fmla="*/ 206476 w 3622281"/>
              <a:gd name="connsiteY6" fmla="*/ 267418 h 1435160"/>
              <a:gd name="connsiteX0" fmla="*/ 204588 w 3620393"/>
              <a:gd name="connsiteY0" fmla="*/ 267418 h 1435160"/>
              <a:gd name="connsiteX1" fmla="*/ 575247 w 3620393"/>
              <a:gd name="connsiteY1" fmla="*/ 16779 h 1435160"/>
              <a:gd name="connsiteX2" fmla="*/ 3620393 w 3620393"/>
              <a:gd name="connsiteY2" fmla="*/ 0 h 1435160"/>
              <a:gd name="connsiteX3" fmla="*/ 3620393 w 3620393"/>
              <a:gd name="connsiteY3" fmla="*/ 1435160 h 1435160"/>
              <a:gd name="connsiteX4" fmla="*/ 247718 w 3620393"/>
              <a:gd name="connsiteY4" fmla="*/ 1426534 h 1435160"/>
              <a:gd name="connsiteX5" fmla="*/ 247444 w 3620393"/>
              <a:gd name="connsiteY5" fmla="*/ 629255 h 1435160"/>
              <a:gd name="connsiteX6" fmla="*/ 204588 w 3620393"/>
              <a:gd name="connsiteY6" fmla="*/ 267418 h 1435160"/>
              <a:gd name="connsiteX0" fmla="*/ 206791 w 3622596"/>
              <a:gd name="connsiteY0" fmla="*/ 267418 h 1435160"/>
              <a:gd name="connsiteX1" fmla="*/ 577450 w 3622596"/>
              <a:gd name="connsiteY1" fmla="*/ 16779 h 1435160"/>
              <a:gd name="connsiteX2" fmla="*/ 3622596 w 3622596"/>
              <a:gd name="connsiteY2" fmla="*/ 0 h 1435160"/>
              <a:gd name="connsiteX3" fmla="*/ 3622596 w 3622596"/>
              <a:gd name="connsiteY3" fmla="*/ 1435160 h 1435160"/>
              <a:gd name="connsiteX4" fmla="*/ 249921 w 3622596"/>
              <a:gd name="connsiteY4" fmla="*/ 1426534 h 1435160"/>
              <a:gd name="connsiteX5" fmla="*/ 241020 w 3622596"/>
              <a:gd name="connsiteY5" fmla="*/ 551618 h 1435160"/>
              <a:gd name="connsiteX6" fmla="*/ 206791 w 3622596"/>
              <a:gd name="connsiteY6" fmla="*/ 267418 h 1435160"/>
              <a:gd name="connsiteX0" fmla="*/ 256598 w 3672403"/>
              <a:gd name="connsiteY0" fmla="*/ 267418 h 1435160"/>
              <a:gd name="connsiteX1" fmla="*/ 627257 w 3672403"/>
              <a:gd name="connsiteY1" fmla="*/ 16779 h 1435160"/>
              <a:gd name="connsiteX2" fmla="*/ 3672403 w 3672403"/>
              <a:gd name="connsiteY2" fmla="*/ 0 h 1435160"/>
              <a:gd name="connsiteX3" fmla="*/ 3672403 w 3672403"/>
              <a:gd name="connsiteY3" fmla="*/ 1435160 h 1435160"/>
              <a:gd name="connsiteX4" fmla="*/ 299728 w 3672403"/>
              <a:gd name="connsiteY4" fmla="*/ 1426534 h 1435160"/>
              <a:gd name="connsiteX5" fmla="*/ 144178 w 3672403"/>
              <a:gd name="connsiteY5" fmla="*/ 732772 h 1435160"/>
              <a:gd name="connsiteX6" fmla="*/ 290827 w 3672403"/>
              <a:gd name="connsiteY6" fmla="*/ 551618 h 1435160"/>
              <a:gd name="connsiteX7" fmla="*/ 256598 w 3672403"/>
              <a:gd name="connsiteY7" fmla="*/ 267418 h 1435160"/>
              <a:gd name="connsiteX0" fmla="*/ 233036 w 3648841"/>
              <a:gd name="connsiteY0" fmla="*/ 267418 h 1435160"/>
              <a:gd name="connsiteX1" fmla="*/ 603695 w 3648841"/>
              <a:gd name="connsiteY1" fmla="*/ 16779 h 1435160"/>
              <a:gd name="connsiteX2" fmla="*/ 3648841 w 3648841"/>
              <a:gd name="connsiteY2" fmla="*/ 0 h 1435160"/>
              <a:gd name="connsiteX3" fmla="*/ 3648841 w 3648841"/>
              <a:gd name="connsiteY3" fmla="*/ 1435160 h 1435160"/>
              <a:gd name="connsiteX4" fmla="*/ 276166 w 3648841"/>
              <a:gd name="connsiteY4" fmla="*/ 1426534 h 1435160"/>
              <a:gd name="connsiteX5" fmla="*/ 241387 w 3648841"/>
              <a:gd name="connsiteY5" fmla="*/ 1155466 h 1435160"/>
              <a:gd name="connsiteX6" fmla="*/ 120616 w 3648841"/>
              <a:gd name="connsiteY6" fmla="*/ 732772 h 1435160"/>
              <a:gd name="connsiteX7" fmla="*/ 267265 w 3648841"/>
              <a:gd name="connsiteY7" fmla="*/ 551618 h 1435160"/>
              <a:gd name="connsiteX8" fmla="*/ 233036 w 3648841"/>
              <a:gd name="connsiteY8" fmla="*/ 267418 h 1435160"/>
              <a:gd name="connsiteX0" fmla="*/ 179874 w 3648841"/>
              <a:gd name="connsiteY0" fmla="*/ 9712 h 1435160"/>
              <a:gd name="connsiteX1" fmla="*/ 603695 w 3648841"/>
              <a:gd name="connsiteY1" fmla="*/ 16779 h 1435160"/>
              <a:gd name="connsiteX2" fmla="*/ 3648841 w 3648841"/>
              <a:gd name="connsiteY2" fmla="*/ 0 h 1435160"/>
              <a:gd name="connsiteX3" fmla="*/ 3648841 w 3648841"/>
              <a:gd name="connsiteY3" fmla="*/ 1435160 h 1435160"/>
              <a:gd name="connsiteX4" fmla="*/ 276166 w 3648841"/>
              <a:gd name="connsiteY4" fmla="*/ 1426534 h 1435160"/>
              <a:gd name="connsiteX5" fmla="*/ 241387 w 3648841"/>
              <a:gd name="connsiteY5" fmla="*/ 1155466 h 1435160"/>
              <a:gd name="connsiteX6" fmla="*/ 120616 w 3648841"/>
              <a:gd name="connsiteY6" fmla="*/ 732772 h 1435160"/>
              <a:gd name="connsiteX7" fmla="*/ 267265 w 3648841"/>
              <a:gd name="connsiteY7" fmla="*/ 551618 h 1435160"/>
              <a:gd name="connsiteX8" fmla="*/ 179874 w 3648841"/>
              <a:gd name="connsiteY8" fmla="*/ 9712 h 1435160"/>
              <a:gd name="connsiteX0" fmla="*/ 179874 w 3648841"/>
              <a:gd name="connsiteY0" fmla="*/ 9712 h 1435160"/>
              <a:gd name="connsiteX1" fmla="*/ 603695 w 3648841"/>
              <a:gd name="connsiteY1" fmla="*/ 16779 h 1435160"/>
              <a:gd name="connsiteX2" fmla="*/ 3648841 w 3648841"/>
              <a:gd name="connsiteY2" fmla="*/ 0 h 1435160"/>
              <a:gd name="connsiteX3" fmla="*/ 3648841 w 3648841"/>
              <a:gd name="connsiteY3" fmla="*/ 1435160 h 1435160"/>
              <a:gd name="connsiteX4" fmla="*/ 276166 w 3648841"/>
              <a:gd name="connsiteY4" fmla="*/ 1426534 h 1435160"/>
              <a:gd name="connsiteX5" fmla="*/ 241387 w 3648841"/>
              <a:gd name="connsiteY5" fmla="*/ 1155466 h 1435160"/>
              <a:gd name="connsiteX6" fmla="*/ 120616 w 3648841"/>
              <a:gd name="connsiteY6" fmla="*/ 732772 h 1435160"/>
              <a:gd name="connsiteX7" fmla="*/ 256632 w 3648841"/>
              <a:gd name="connsiteY7" fmla="*/ 394131 h 1435160"/>
              <a:gd name="connsiteX8" fmla="*/ 179874 w 3648841"/>
              <a:gd name="connsiteY8" fmla="*/ 9712 h 1435160"/>
              <a:gd name="connsiteX0" fmla="*/ 98570 w 3567537"/>
              <a:gd name="connsiteY0" fmla="*/ 9712 h 1469486"/>
              <a:gd name="connsiteX1" fmla="*/ 522391 w 3567537"/>
              <a:gd name="connsiteY1" fmla="*/ 16779 h 1469486"/>
              <a:gd name="connsiteX2" fmla="*/ 3567537 w 3567537"/>
              <a:gd name="connsiteY2" fmla="*/ 0 h 1469486"/>
              <a:gd name="connsiteX3" fmla="*/ 3567537 w 3567537"/>
              <a:gd name="connsiteY3" fmla="*/ 1435160 h 1469486"/>
              <a:gd name="connsiteX4" fmla="*/ 1290015 w 3567537"/>
              <a:gd name="connsiteY4" fmla="*/ 1469486 h 1469486"/>
              <a:gd name="connsiteX5" fmla="*/ 160083 w 3567537"/>
              <a:gd name="connsiteY5" fmla="*/ 1155466 h 1469486"/>
              <a:gd name="connsiteX6" fmla="*/ 39312 w 3567537"/>
              <a:gd name="connsiteY6" fmla="*/ 732772 h 1469486"/>
              <a:gd name="connsiteX7" fmla="*/ 175328 w 3567537"/>
              <a:gd name="connsiteY7" fmla="*/ 394131 h 1469486"/>
              <a:gd name="connsiteX8" fmla="*/ 98570 w 3567537"/>
              <a:gd name="connsiteY8" fmla="*/ 9712 h 1469486"/>
              <a:gd name="connsiteX0" fmla="*/ 63948 w 3532915"/>
              <a:gd name="connsiteY0" fmla="*/ 9712 h 1469486"/>
              <a:gd name="connsiteX1" fmla="*/ 487769 w 3532915"/>
              <a:gd name="connsiteY1" fmla="*/ 16779 h 1469486"/>
              <a:gd name="connsiteX2" fmla="*/ 3532915 w 3532915"/>
              <a:gd name="connsiteY2" fmla="*/ 0 h 1469486"/>
              <a:gd name="connsiteX3" fmla="*/ 3532915 w 3532915"/>
              <a:gd name="connsiteY3" fmla="*/ 1435160 h 1469486"/>
              <a:gd name="connsiteX4" fmla="*/ 1255393 w 3532915"/>
              <a:gd name="connsiteY4" fmla="*/ 1469486 h 1469486"/>
              <a:gd name="connsiteX5" fmla="*/ 529499 w 3532915"/>
              <a:gd name="connsiteY5" fmla="*/ 1298637 h 1469486"/>
              <a:gd name="connsiteX6" fmla="*/ 4690 w 3532915"/>
              <a:gd name="connsiteY6" fmla="*/ 732772 h 1469486"/>
              <a:gd name="connsiteX7" fmla="*/ 140706 w 3532915"/>
              <a:gd name="connsiteY7" fmla="*/ 394131 h 1469486"/>
              <a:gd name="connsiteX8" fmla="*/ 63948 w 3532915"/>
              <a:gd name="connsiteY8" fmla="*/ 9712 h 1469486"/>
              <a:gd name="connsiteX0" fmla="*/ 14894 w 3483861"/>
              <a:gd name="connsiteY0" fmla="*/ 9712 h 1469486"/>
              <a:gd name="connsiteX1" fmla="*/ 438715 w 3483861"/>
              <a:gd name="connsiteY1" fmla="*/ 16779 h 1469486"/>
              <a:gd name="connsiteX2" fmla="*/ 3483861 w 3483861"/>
              <a:gd name="connsiteY2" fmla="*/ 0 h 1469486"/>
              <a:gd name="connsiteX3" fmla="*/ 3483861 w 3483861"/>
              <a:gd name="connsiteY3" fmla="*/ 1435160 h 1469486"/>
              <a:gd name="connsiteX4" fmla="*/ 1206339 w 3483861"/>
              <a:gd name="connsiteY4" fmla="*/ 1469486 h 1469486"/>
              <a:gd name="connsiteX5" fmla="*/ 480445 w 3483861"/>
              <a:gd name="connsiteY5" fmla="*/ 1298637 h 1469486"/>
              <a:gd name="connsiteX6" fmla="*/ 168287 w 3483861"/>
              <a:gd name="connsiteY6" fmla="*/ 804357 h 1469486"/>
              <a:gd name="connsiteX7" fmla="*/ 91652 w 3483861"/>
              <a:gd name="connsiteY7" fmla="*/ 394131 h 1469486"/>
              <a:gd name="connsiteX8" fmla="*/ 14894 w 3483861"/>
              <a:gd name="connsiteY8" fmla="*/ 9712 h 146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3861" h="1469486">
                <a:moveTo>
                  <a:pt x="14894" y="9712"/>
                </a:moveTo>
                <a:cubicBezTo>
                  <a:pt x="193081" y="-7699"/>
                  <a:pt x="260528" y="34190"/>
                  <a:pt x="438715" y="16779"/>
                </a:cubicBezTo>
                <a:lnTo>
                  <a:pt x="3483861" y="0"/>
                </a:lnTo>
                <a:lnTo>
                  <a:pt x="3483861" y="1435160"/>
                </a:lnTo>
                <a:lnTo>
                  <a:pt x="1206339" y="1469486"/>
                </a:lnTo>
                <a:cubicBezTo>
                  <a:pt x="592422" y="1431497"/>
                  <a:pt x="653454" y="1409492"/>
                  <a:pt x="480445" y="1298637"/>
                </a:cubicBezTo>
                <a:cubicBezTo>
                  <a:pt x="307436" y="1187782"/>
                  <a:pt x="117967" y="913625"/>
                  <a:pt x="168287" y="804357"/>
                </a:cubicBezTo>
                <a:cubicBezTo>
                  <a:pt x="218607" y="695089"/>
                  <a:pt x="93044" y="484630"/>
                  <a:pt x="91652" y="394131"/>
                </a:cubicBezTo>
                <a:cubicBezTo>
                  <a:pt x="84464" y="200945"/>
                  <a:pt x="-42615" y="118980"/>
                  <a:pt x="14894" y="9712"/>
                </a:cubicBezTo>
                <a:close/>
              </a:path>
            </a:pathLst>
          </a:cu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360000" tIns="144000" rIns="144000" bIns="180000">
            <a:spAutoFit/>
          </a:bodyPr>
          <a:lstStyle/>
          <a:p>
            <a:pPr>
              <a:defRPr/>
            </a:pPr>
            <a:endParaRPr lang="nb-NO" sz="2400"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542" y="5716449"/>
            <a:ext cx="836448" cy="561351"/>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27565"/>
          <a:stretch/>
        </p:blipFill>
        <p:spPr>
          <a:xfrm>
            <a:off x="1886504" y="5333285"/>
            <a:ext cx="1471159" cy="555088"/>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2776" y="5758396"/>
            <a:ext cx="1600200" cy="59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7"/>
          <a:stretch>
            <a:fillRect/>
          </a:stretch>
        </p:blipFill>
        <p:spPr>
          <a:xfrm>
            <a:off x="5621137" y="5533226"/>
            <a:ext cx="1262743" cy="710293"/>
          </a:xfrm>
          <a:prstGeom prst="rect">
            <a:avLst/>
          </a:prstGeom>
        </p:spPr>
      </p:pic>
    </p:spTree>
    <p:extLst>
      <p:ext uri="{BB962C8B-B14F-4D97-AF65-F5344CB8AC3E}">
        <p14:creationId xmlns:p14="http://schemas.microsoft.com/office/powerpoint/2010/main" val="393495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53078" y="2630014"/>
            <a:ext cx="4670036" cy="1015663"/>
          </a:xfrm>
        </p:spPr>
        <p:txBody>
          <a:bodyPr/>
          <a:lstStyle/>
          <a:p>
            <a:r>
              <a:rPr lang="nb-NO" altLang="en-US" dirty="0"/>
              <a:t>Miljøteknologiordningen</a:t>
            </a:r>
            <a:endParaRPr lang="en-US" altLang="en-US" dirty="0"/>
          </a:p>
        </p:txBody>
      </p:sp>
      <p:sp>
        <p:nvSpPr>
          <p:cNvPr id="23555" name="Content Placeholder 2"/>
          <p:cNvSpPr>
            <a:spLocks noGrp="1"/>
          </p:cNvSpPr>
          <p:nvPr>
            <p:ph type="subTitle" idx="1"/>
          </p:nvPr>
        </p:nvSpPr>
        <p:spPr>
          <a:xfrm>
            <a:off x="653078" y="3955467"/>
            <a:ext cx="4670036" cy="2174954"/>
          </a:xfrm>
        </p:spPr>
        <p:txBody>
          <a:bodyPr/>
          <a:lstStyle/>
          <a:p>
            <a:r>
              <a:rPr lang="en-US" altLang="en-US" dirty="0" err="1"/>
              <a:t>Finansiering</a:t>
            </a:r>
            <a:r>
              <a:rPr lang="en-US" altLang="en-US" dirty="0"/>
              <a:t> </a:t>
            </a:r>
            <a:r>
              <a:rPr lang="en-US" altLang="en-US" dirty="0" err="1"/>
              <a:t>av</a:t>
            </a:r>
            <a:r>
              <a:rPr lang="en-US" altLang="en-US" dirty="0"/>
              <a:t> </a:t>
            </a:r>
            <a:r>
              <a:rPr lang="en-US" altLang="en-US" b="1" dirty="0"/>
              <a:t>pilot- </a:t>
            </a:r>
            <a:r>
              <a:rPr lang="en-US" altLang="en-US" b="1" dirty="0" err="1"/>
              <a:t>og</a:t>
            </a:r>
            <a:r>
              <a:rPr lang="en-US" altLang="en-US" b="1" dirty="0"/>
              <a:t> </a:t>
            </a:r>
            <a:r>
              <a:rPr lang="en-US" altLang="en-US" b="1" dirty="0" err="1"/>
              <a:t>demonstrasjonsprosjekter</a:t>
            </a:r>
            <a:endParaRPr lang="en-US" altLang="en-US" b="1" dirty="0"/>
          </a:p>
          <a:p>
            <a:r>
              <a:rPr lang="nb-NO" altLang="en-US" b="1" dirty="0"/>
              <a:t>560 Mill. kr. i 2017</a:t>
            </a:r>
            <a:r>
              <a:rPr lang="nb-NO" altLang="en-US" dirty="0"/>
              <a:t> </a:t>
            </a:r>
          </a:p>
          <a:p>
            <a:endParaRPr lang="nb-NO" altLang="en-US" dirty="0"/>
          </a:p>
        </p:txBody>
      </p:sp>
      <p:sp>
        <p:nvSpPr>
          <p:cNvPr id="23556" name="Text Placeholder 1"/>
          <p:cNvSpPr>
            <a:spLocks noGrp="1"/>
          </p:cNvSpPr>
          <p:nvPr>
            <p:ph type="body" sz="quarter" idx="4294967295"/>
          </p:nvPr>
        </p:nvSpPr>
        <p:spPr>
          <a:xfrm>
            <a:off x="6199756" y="6262007"/>
            <a:ext cx="2132012" cy="161925"/>
          </a:xfrm>
        </p:spPr>
        <p:txBody>
          <a:bodyPr>
            <a:normAutofit fontScale="32500" lnSpcReduction="20000"/>
          </a:bodyPr>
          <a:lstStyle/>
          <a:p>
            <a:r>
              <a:rPr lang="en-US" altLang="en-US" dirty="0" err="1"/>
              <a:t>Batterier</a:t>
            </a:r>
            <a:r>
              <a:rPr lang="en-US" altLang="en-US" dirty="0"/>
              <a:t> </a:t>
            </a:r>
            <a:r>
              <a:rPr lang="en-US" altLang="en-US" dirty="0" err="1"/>
              <a:t>på</a:t>
            </a:r>
            <a:r>
              <a:rPr lang="en-US" altLang="en-US" dirty="0"/>
              <a:t> MF </a:t>
            </a:r>
            <a:r>
              <a:rPr lang="en-US" altLang="en-US" dirty="0" err="1"/>
              <a:t>Folgefonn</a:t>
            </a:r>
            <a:r>
              <a:rPr lang="en-US" altLang="en-US" dirty="0"/>
              <a:t> – </a:t>
            </a:r>
            <a:r>
              <a:rPr lang="en-US" altLang="en-US" dirty="0" err="1"/>
              <a:t>Kilde</a:t>
            </a:r>
            <a:r>
              <a:rPr lang="en-US" altLang="en-US" dirty="0"/>
              <a:t> : </a:t>
            </a:r>
            <a:r>
              <a:rPr lang="en-US" altLang="en-US" dirty="0" err="1"/>
              <a:t>Halsnøy</a:t>
            </a:r>
            <a:r>
              <a:rPr lang="en-US" altLang="en-US" dirty="0"/>
              <a:t> </a:t>
            </a:r>
            <a:r>
              <a:rPr lang="en-US" altLang="en-US" dirty="0" err="1"/>
              <a:t>Dokk</a:t>
            </a:r>
            <a:r>
              <a:rPr lang="en-US" altLang="en-US" dirty="0"/>
              <a:t> </a:t>
            </a:r>
          </a:p>
        </p:txBody>
      </p:sp>
      <p:pic>
        <p:nvPicPr>
          <p:cNvPr id="1026" name="Picture 2" descr="IMG_873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937" y="2320421"/>
            <a:ext cx="2533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8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1838337"/>
            <a:ext cx="4103688" cy="2979374"/>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360000" tIns="324000" rIns="252000" bIns="432000">
            <a:spAutoFit/>
          </a:bodyPr>
          <a:lstStyle/>
          <a:p>
            <a:pPr>
              <a:lnSpc>
                <a:spcPct val="120000"/>
              </a:lnSpc>
              <a:spcBef>
                <a:spcPts val="1200"/>
              </a:spcBef>
              <a:defRPr/>
            </a:pPr>
            <a:r>
              <a:rPr lang="en-US" sz="2400" dirty="0" err="1">
                <a:solidFill>
                  <a:schemeClr val="tx1"/>
                </a:solidFill>
              </a:rPr>
              <a:t>Miljøteknologiordningen</a:t>
            </a:r>
            <a:r>
              <a:rPr lang="en-US" sz="2400" dirty="0">
                <a:solidFill>
                  <a:schemeClr val="tx1"/>
                </a:solidFill>
              </a:rPr>
              <a:t> </a:t>
            </a:r>
            <a:br>
              <a:rPr lang="en-US" sz="2400" dirty="0">
                <a:solidFill>
                  <a:schemeClr val="tx1"/>
                </a:solidFill>
              </a:rPr>
            </a:br>
            <a:r>
              <a:rPr lang="nb-NO" sz="2400" dirty="0">
                <a:solidFill>
                  <a:schemeClr val="tx1"/>
                </a:solidFill>
              </a:rPr>
              <a:t>skal fremme norsk miljøteknologi og </a:t>
            </a:r>
            <a:br>
              <a:rPr lang="nb-NO" sz="2400" dirty="0">
                <a:solidFill>
                  <a:schemeClr val="tx1"/>
                </a:solidFill>
              </a:rPr>
            </a:br>
            <a:r>
              <a:rPr lang="nb-NO" sz="2400" dirty="0">
                <a:solidFill>
                  <a:schemeClr val="tx1"/>
                </a:solidFill>
              </a:rPr>
              <a:t>styrke norsk næringslivs konkurranseevne</a:t>
            </a:r>
          </a:p>
        </p:txBody>
      </p:sp>
      <p:grpSp>
        <p:nvGrpSpPr>
          <p:cNvPr id="3" name="Gruppe 2"/>
          <p:cNvGrpSpPr/>
          <p:nvPr/>
        </p:nvGrpSpPr>
        <p:grpSpPr>
          <a:xfrm>
            <a:off x="368301" y="1069685"/>
            <a:ext cx="4353160" cy="4320000"/>
            <a:chOff x="368301" y="1069685"/>
            <a:chExt cx="4353160" cy="4320000"/>
          </a:xfrm>
        </p:grpSpPr>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1" y="1069685"/>
              <a:ext cx="432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Sylinder 1"/>
            <p:cNvSpPr txBox="1"/>
            <p:nvPr/>
          </p:nvSpPr>
          <p:spPr>
            <a:xfrm>
              <a:off x="3942080" y="5191760"/>
              <a:ext cx="779381" cy="184666"/>
            </a:xfrm>
            <a:prstGeom prst="rect">
              <a:avLst/>
            </a:prstGeom>
            <a:noFill/>
          </p:spPr>
          <p:txBody>
            <a:bodyPr wrap="none" rtlCol="0">
              <a:spAutoFit/>
            </a:bodyPr>
            <a:lstStyle/>
            <a:p>
              <a:r>
                <a:rPr lang="nb-NO" sz="600" dirty="0">
                  <a:solidFill>
                    <a:schemeClr val="bg1"/>
                  </a:solidFill>
                </a:rPr>
                <a:t>Foto: photos.com</a:t>
              </a:r>
            </a:p>
          </p:txBody>
        </p:sp>
      </p:grpSp>
    </p:spTree>
    <p:extLst>
      <p:ext uri="{BB962C8B-B14F-4D97-AF65-F5344CB8AC3E}">
        <p14:creationId xmlns:p14="http://schemas.microsoft.com/office/powerpoint/2010/main" val="165564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1" y="1879338"/>
            <a:ext cx="4267201" cy="2979374"/>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360000" tIns="324000" rIns="252000" bIns="432000">
            <a:spAutoFit/>
          </a:bodyPr>
          <a:lstStyle/>
          <a:p>
            <a:pPr lvl="0" eaLnBrk="0" hangingPunct="0">
              <a:lnSpc>
                <a:spcPct val="120000"/>
              </a:lnSpc>
              <a:spcBef>
                <a:spcPts val="1200"/>
              </a:spcBef>
              <a:buClr>
                <a:srgbClr val="00A4E8"/>
              </a:buClr>
            </a:pPr>
            <a:r>
              <a:rPr lang="nb-NO" sz="2400" b="1" spc="-20" dirty="0">
                <a:solidFill>
                  <a:schemeClr val="tx1"/>
                </a:solidFill>
                <a:latin typeface="Calibri" pitchFamily="34" charset="0"/>
              </a:rPr>
              <a:t>Miljøteknologi </a:t>
            </a:r>
            <a:r>
              <a:rPr lang="nb-NO" sz="2400" spc="-20" dirty="0">
                <a:solidFill>
                  <a:schemeClr val="tx1"/>
                </a:solidFill>
                <a:latin typeface="Calibri" pitchFamily="34" charset="0"/>
              </a:rPr>
              <a:t>er produkter, tjenester, prosesser og andre løsninger som er bedre for miljøet enn det som brukes i dag. </a:t>
            </a:r>
          </a:p>
        </p:txBody>
      </p:sp>
      <p:pic>
        <p:nvPicPr>
          <p:cNvPr id="6" name="Picture 2" descr="O:\DN Rogaland\Dir\Kommunikasjon\Fotobase\Thinkstock\ThinkstockPhotos-1006785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301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3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a:spLocks noChangeAspect="1"/>
          </p:cNvSpPr>
          <p:nvPr/>
        </p:nvSpPr>
        <p:spPr>
          <a:xfrm>
            <a:off x="973793" y="1336208"/>
            <a:ext cx="5636356" cy="5089695"/>
          </a:xfrm>
          <a:custGeom>
            <a:avLst/>
            <a:gdLst>
              <a:gd name="connsiteX0" fmla="*/ 1802921 w 4589971"/>
              <a:gd name="connsiteY0" fmla="*/ 1380227 h 3269545"/>
              <a:gd name="connsiteX1" fmla="*/ 1768415 w 4589971"/>
              <a:gd name="connsiteY1" fmla="*/ 1423359 h 3269545"/>
              <a:gd name="connsiteX2" fmla="*/ 1716657 w 4589971"/>
              <a:gd name="connsiteY2" fmla="*/ 1457865 h 3269545"/>
              <a:gd name="connsiteX3" fmla="*/ 1690778 w 4589971"/>
              <a:gd name="connsiteY3" fmla="*/ 1509623 h 3269545"/>
              <a:gd name="connsiteX4" fmla="*/ 1673525 w 4589971"/>
              <a:gd name="connsiteY4" fmla="*/ 1535502 h 3269545"/>
              <a:gd name="connsiteX5" fmla="*/ 1656272 w 4589971"/>
              <a:gd name="connsiteY5" fmla="*/ 1587261 h 3269545"/>
              <a:gd name="connsiteX6" fmla="*/ 1664898 w 4589971"/>
              <a:gd name="connsiteY6" fmla="*/ 1613140 h 3269545"/>
              <a:gd name="connsiteX7" fmla="*/ 1716657 w 4589971"/>
              <a:gd name="connsiteY7" fmla="*/ 1630393 h 3269545"/>
              <a:gd name="connsiteX8" fmla="*/ 1716657 w 4589971"/>
              <a:gd name="connsiteY8" fmla="*/ 1742536 h 3269545"/>
              <a:gd name="connsiteX9" fmla="*/ 1690778 w 4589971"/>
              <a:gd name="connsiteY9" fmla="*/ 1751163 h 3269545"/>
              <a:gd name="connsiteX10" fmla="*/ 1656272 w 4589971"/>
              <a:gd name="connsiteY10" fmla="*/ 1742536 h 3269545"/>
              <a:gd name="connsiteX11" fmla="*/ 1604514 w 4589971"/>
              <a:gd name="connsiteY11" fmla="*/ 1725283 h 3269545"/>
              <a:gd name="connsiteX12" fmla="*/ 1483744 w 4589971"/>
              <a:gd name="connsiteY12" fmla="*/ 1733910 h 3269545"/>
              <a:gd name="connsiteX13" fmla="*/ 1457865 w 4589971"/>
              <a:gd name="connsiteY13" fmla="*/ 1742536 h 3269545"/>
              <a:gd name="connsiteX14" fmla="*/ 1423359 w 4589971"/>
              <a:gd name="connsiteY14" fmla="*/ 1820174 h 3269545"/>
              <a:gd name="connsiteX15" fmla="*/ 1380227 w 4589971"/>
              <a:gd name="connsiteY15" fmla="*/ 1863306 h 3269545"/>
              <a:gd name="connsiteX16" fmla="*/ 1380227 w 4589971"/>
              <a:gd name="connsiteY16" fmla="*/ 2130725 h 3269545"/>
              <a:gd name="connsiteX17" fmla="*/ 1397480 w 4589971"/>
              <a:gd name="connsiteY17" fmla="*/ 2182483 h 3269545"/>
              <a:gd name="connsiteX18" fmla="*/ 1406106 w 4589971"/>
              <a:gd name="connsiteY18" fmla="*/ 2208363 h 3269545"/>
              <a:gd name="connsiteX19" fmla="*/ 1414732 w 4589971"/>
              <a:gd name="connsiteY19" fmla="*/ 2320506 h 3269545"/>
              <a:gd name="connsiteX20" fmla="*/ 1423359 w 4589971"/>
              <a:gd name="connsiteY20" fmla="*/ 2242868 h 3269545"/>
              <a:gd name="connsiteX21" fmla="*/ 1431985 w 4589971"/>
              <a:gd name="connsiteY21" fmla="*/ 2268748 h 3269545"/>
              <a:gd name="connsiteX22" fmla="*/ 1440612 w 4589971"/>
              <a:gd name="connsiteY22" fmla="*/ 2320506 h 3269545"/>
              <a:gd name="connsiteX23" fmla="*/ 1449238 w 4589971"/>
              <a:gd name="connsiteY23" fmla="*/ 2346385 h 3269545"/>
              <a:gd name="connsiteX24" fmla="*/ 1500997 w 4589971"/>
              <a:gd name="connsiteY24" fmla="*/ 2380891 h 3269545"/>
              <a:gd name="connsiteX25" fmla="*/ 1544129 w 4589971"/>
              <a:gd name="connsiteY25" fmla="*/ 2458529 h 3269545"/>
              <a:gd name="connsiteX26" fmla="*/ 1526876 w 4589971"/>
              <a:gd name="connsiteY26" fmla="*/ 2484408 h 3269545"/>
              <a:gd name="connsiteX27" fmla="*/ 1475117 w 4589971"/>
              <a:gd name="connsiteY27" fmla="*/ 2510287 h 3269545"/>
              <a:gd name="connsiteX28" fmla="*/ 1449238 w 4589971"/>
              <a:gd name="connsiteY28" fmla="*/ 2734574 h 3269545"/>
              <a:gd name="connsiteX29" fmla="*/ 1406106 w 4589971"/>
              <a:gd name="connsiteY29" fmla="*/ 2794959 h 3269545"/>
              <a:gd name="connsiteX30" fmla="*/ 1397480 w 4589971"/>
              <a:gd name="connsiteY30" fmla="*/ 2820838 h 3269545"/>
              <a:gd name="connsiteX31" fmla="*/ 1354348 w 4589971"/>
              <a:gd name="connsiteY31" fmla="*/ 2863970 h 3269545"/>
              <a:gd name="connsiteX32" fmla="*/ 1328468 w 4589971"/>
              <a:gd name="connsiteY32" fmla="*/ 2950234 h 3269545"/>
              <a:gd name="connsiteX33" fmla="*/ 1311215 w 4589971"/>
              <a:gd name="connsiteY33" fmla="*/ 2984740 h 3269545"/>
              <a:gd name="connsiteX34" fmla="*/ 1302589 w 4589971"/>
              <a:gd name="connsiteY34" fmla="*/ 3010619 h 3269545"/>
              <a:gd name="connsiteX35" fmla="*/ 1250831 w 4589971"/>
              <a:gd name="connsiteY35" fmla="*/ 3027872 h 3269545"/>
              <a:gd name="connsiteX36" fmla="*/ 1216325 w 4589971"/>
              <a:gd name="connsiteY36" fmla="*/ 2993366 h 3269545"/>
              <a:gd name="connsiteX37" fmla="*/ 1181819 w 4589971"/>
              <a:gd name="connsiteY37" fmla="*/ 2941608 h 3269545"/>
              <a:gd name="connsiteX38" fmla="*/ 1173193 w 4589971"/>
              <a:gd name="connsiteY38" fmla="*/ 2915729 h 3269545"/>
              <a:gd name="connsiteX39" fmla="*/ 1121434 w 4589971"/>
              <a:gd name="connsiteY39" fmla="*/ 2889849 h 3269545"/>
              <a:gd name="connsiteX40" fmla="*/ 1095555 w 4589971"/>
              <a:gd name="connsiteY40" fmla="*/ 2838091 h 3269545"/>
              <a:gd name="connsiteX41" fmla="*/ 1078302 w 4589971"/>
              <a:gd name="connsiteY41" fmla="*/ 2725948 h 3269545"/>
              <a:gd name="connsiteX42" fmla="*/ 1052423 w 4589971"/>
              <a:gd name="connsiteY42" fmla="*/ 2751827 h 3269545"/>
              <a:gd name="connsiteX43" fmla="*/ 1043797 w 4589971"/>
              <a:gd name="connsiteY43" fmla="*/ 2777706 h 3269545"/>
              <a:gd name="connsiteX44" fmla="*/ 1035170 w 4589971"/>
              <a:gd name="connsiteY44" fmla="*/ 2924355 h 3269545"/>
              <a:gd name="connsiteX45" fmla="*/ 974785 w 4589971"/>
              <a:gd name="connsiteY45" fmla="*/ 2993366 h 3269545"/>
              <a:gd name="connsiteX46" fmla="*/ 845389 w 4589971"/>
              <a:gd name="connsiteY46" fmla="*/ 3001993 h 3269545"/>
              <a:gd name="connsiteX47" fmla="*/ 776378 w 4589971"/>
              <a:gd name="connsiteY47" fmla="*/ 3079631 h 3269545"/>
              <a:gd name="connsiteX48" fmla="*/ 750498 w 4589971"/>
              <a:gd name="connsiteY48" fmla="*/ 3088257 h 3269545"/>
              <a:gd name="connsiteX49" fmla="*/ 733246 w 4589971"/>
              <a:gd name="connsiteY49" fmla="*/ 3114136 h 3269545"/>
              <a:gd name="connsiteX50" fmla="*/ 655608 w 4589971"/>
              <a:gd name="connsiteY50" fmla="*/ 3157268 h 3269545"/>
              <a:gd name="connsiteX51" fmla="*/ 552091 w 4589971"/>
              <a:gd name="connsiteY51" fmla="*/ 3209027 h 3269545"/>
              <a:gd name="connsiteX52" fmla="*/ 526212 w 4589971"/>
              <a:gd name="connsiteY52" fmla="*/ 3217653 h 3269545"/>
              <a:gd name="connsiteX53" fmla="*/ 405442 w 4589971"/>
              <a:gd name="connsiteY53" fmla="*/ 3217653 h 3269545"/>
              <a:gd name="connsiteX54" fmla="*/ 379563 w 4589971"/>
              <a:gd name="connsiteY54" fmla="*/ 3234906 h 3269545"/>
              <a:gd name="connsiteX55" fmla="*/ 362310 w 4589971"/>
              <a:gd name="connsiteY55" fmla="*/ 3260785 h 3269545"/>
              <a:gd name="connsiteX56" fmla="*/ 241540 w 4589971"/>
              <a:gd name="connsiteY56" fmla="*/ 3260785 h 3269545"/>
              <a:gd name="connsiteX57" fmla="*/ 215661 w 4589971"/>
              <a:gd name="connsiteY57" fmla="*/ 3243532 h 3269545"/>
              <a:gd name="connsiteX58" fmla="*/ 207034 w 4589971"/>
              <a:gd name="connsiteY58" fmla="*/ 3217653 h 3269545"/>
              <a:gd name="connsiteX59" fmla="*/ 163902 w 4589971"/>
              <a:gd name="connsiteY59" fmla="*/ 3174521 h 3269545"/>
              <a:gd name="connsiteX60" fmla="*/ 146649 w 4589971"/>
              <a:gd name="connsiteY60" fmla="*/ 3148642 h 3269545"/>
              <a:gd name="connsiteX61" fmla="*/ 112144 w 4589971"/>
              <a:gd name="connsiteY61" fmla="*/ 3140015 h 3269545"/>
              <a:gd name="connsiteX62" fmla="*/ 86265 w 4589971"/>
              <a:gd name="connsiteY62" fmla="*/ 3131389 h 3269545"/>
              <a:gd name="connsiteX63" fmla="*/ 69012 w 4589971"/>
              <a:gd name="connsiteY63" fmla="*/ 3105510 h 3269545"/>
              <a:gd name="connsiteX64" fmla="*/ 51759 w 4589971"/>
              <a:gd name="connsiteY64" fmla="*/ 3045125 h 3269545"/>
              <a:gd name="connsiteX65" fmla="*/ 43132 w 4589971"/>
              <a:gd name="connsiteY65" fmla="*/ 3019246 h 3269545"/>
              <a:gd name="connsiteX66" fmla="*/ 34506 w 4589971"/>
              <a:gd name="connsiteY66" fmla="*/ 2958861 h 3269545"/>
              <a:gd name="connsiteX67" fmla="*/ 25880 w 4589971"/>
              <a:gd name="connsiteY67" fmla="*/ 2872597 h 3269545"/>
              <a:gd name="connsiteX68" fmla="*/ 17253 w 4589971"/>
              <a:gd name="connsiteY68" fmla="*/ 2846717 h 3269545"/>
              <a:gd name="connsiteX69" fmla="*/ 8627 w 4589971"/>
              <a:gd name="connsiteY69" fmla="*/ 2812212 h 3269545"/>
              <a:gd name="connsiteX70" fmla="*/ 0 w 4589971"/>
              <a:gd name="connsiteY70" fmla="*/ 2751827 h 3269545"/>
              <a:gd name="connsiteX71" fmla="*/ 8627 w 4589971"/>
              <a:gd name="connsiteY71" fmla="*/ 2562046 h 3269545"/>
              <a:gd name="connsiteX72" fmla="*/ 17253 w 4589971"/>
              <a:gd name="connsiteY72" fmla="*/ 2527540 h 3269545"/>
              <a:gd name="connsiteX73" fmla="*/ 34506 w 4589971"/>
              <a:gd name="connsiteY73" fmla="*/ 2501661 h 3269545"/>
              <a:gd name="connsiteX74" fmla="*/ 51759 w 4589971"/>
              <a:gd name="connsiteY74" fmla="*/ 2191110 h 3269545"/>
              <a:gd name="connsiteX75" fmla="*/ 77638 w 4589971"/>
              <a:gd name="connsiteY75" fmla="*/ 2173857 h 3269545"/>
              <a:gd name="connsiteX76" fmla="*/ 155276 w 4589971"/>
              <a:gd name="connsiteY76" fmla="*/ 2139351 h 3269545"/>
              <a:gd name="connsiteX77" fmla="*/ 224287 w 4589971"/>
              <a:gd name="connsiteY77" fmla="*/ 2078966 h 3269545"/>
              <a:gd name="connsiteX78" fmla="*/ 250166 w 4589971"/>
              <a:gd name="connsiteY78" fmla="*/ 2061714 h 3269545"/>
              <a:gd name="connsiteX79" fmla="*/ 267419 w 4589971"/>
              <a:gd name="connsiteY79" fmla="*/ 2035834 h 3269545"/>
              <a:gd name="connsiteX80" fmla="*/ 319178 w 4589971"/>
              <a:gd name="connsiteY80" fmla="*/ 2009955 h 3269545"/>
              <a:gd name="connsiteX81" fmla="*/ 353683 w 4589971"/>
              <a:gd name="connsiteY81" fmla="*/ 2001329 h 3269545"/>
              <a:gd name="connsiteX82" fmla="*/ 517585 w 4589971"/>
              <a:gd name="connsiteY82" fmla="*/ 2001329 h 3269545"/>
              <a:gd name="connsiteX83" fmla="*/ 543465 w 4589971"/>
              <a:gd name="connsiteY83" fmla="*/ 1984076 h 3269545"/>
              <a:gd name="connsiteX84" fmla="*/ 569344 w 4589971"/>
              <a:gd name="connsiteY84" fmla="*/ 1975449 h 3269545"/>
              <a:gd name="connsiteX85" fmla="*/ 595223 w 4589971"/>
              <a:gd name="connsiteY85" fmla="*/ 1949570 h 3269545"/>
              <a:gd name="connsiteX86" fmla="*/ 629729 w 4589971"/>
              <a:gd name="connsiteY86" fmla="*/ 1940944 h 3269545"/>
              <a:gd name="connsiteX87" fmla="*/ 715993 w 4589971"/>
              <a:gd name="connsiteY87" fmla="*/ 1915065 h 3269545"/>
              <a:gd name="connsiteX88" fmla="*/ 741872 w 4589971"/>
              <a:gd name="connsiteY88" fmla="*/ 1897812 h 3269545"/>
              <a:gd name="connsiteX89" fmla="*/ 785004 w 4589971"/>
              <a:gd name="connsiteY89" fmla="*/ 1846053 h 3269545"/>
              <a:gd name="connsiteX90" fmla="*/ 862642 w 4589971"/>
              <a:gd name="connsiteY90" fmla="*/ 1820174 h 3269545"/>
              <a:gd name="connsiteX91" fmla="*/ 888521 w 4589971"/>
              <a:gd name="connsiteY91" fmla="*/ 1811548 h 3269545"/>
              <a:gd name="connsiteX92" fmla="*/ 931653 w 4589971"/>
              <a:gd name="connsiteY92" fmla="*/ 1820174 h 3269545"/>
              <a:gd name="connsiteX93" fmla="*/ 957532 w 4589971"/>
              <a:gd name="connsiteY93" fmla="*/ 1828800 h 3269545"/>
              <a:gd name="connsiteX94" fmla="*/ 966159 w 4589971"/>
              <a:gd name="connsiteY94" fmla="*/ 1854680 h 3269545"/>
              <a:gd name="connsiteX95" fmla="*/ 1017917 w 4589971"/>
              <a:gd name="connsiteY95" fmla="*/ 1871932 h 3269545"/>
              <a:gd name="connsiteX96" fmla="*/ 1043797 w 4589971"/>
              <a:gd name="connsiteY96" fmla="*/ 1880559 h 3269545"/>
              <a:gd name="connsiteX97" fmla="*/ 1112808 w 4589971"/>
              <a:gd name="connsiteY97" fmla="*/ 1871932 h 3269545"/>
              <a:gd name="connsiteX98" fmla="*/ 1095555 w 4589971"/>
              <a:gd name="connsiteY98" fmla="*/ 1828800 h 3269545"/>
              <a:gd name="connsiteX99" fmla="*/ 983412 w 4589971"/>
              <a:gd name="connsiteY99" fmla="*/ 1811548 h 3269545"/>
              <a:gd name="connsiteX100" fmla="*/ 905774 w 4589971"/>
              <a:gd name="connsiteY100" fmla="*/ 1785668 h 3269545"/>
              <a:gd name="connsiteX101" fmla="*/ 879895 w 4589971"/>
              <a:gd name="connsiteY101" fmla="*/ 1777042 h 3269545"/>
              <a:gd name="connsiteX102" fmla="*/ 983412 w 4589971"/>
              <a:gd name="connsiteY102" fmla="*/ 1742536 h 3269545"/>
              <a:gd name="connsiteX103" fmla="*/ 1009291 w 4589971"/>
              <a:gd name="connsiteY103" fmla="*/ 1725283 h 3269545"/>
              <a:gd name="connsiteX104" fmla="*/ 1043797 w 4589971"/>
              <a:gd name="connsiteY104" fmla="*/ 1699404 h 3269545"/>
              <a:gd name="connsiteX105" fmla="*/ 1095555 w 4589971"/>
              <a:gd name="connsiteY105" fmla="*/ 1647646 h 3269545"/>
              <a:gd name="connsiteX106" fmla="*/ 1112808 w 4589971"/>
              <a:gd name="connsiteY106" fmla="*/ 1621766 h 3269545"/>
              <a:gd name="connsiteX107" fmla="*/ 1121434 w 4589971"/>
              <a:gd name="connsiteY107" fmla="*/ 1595887 h 3269545"/>
              <a:gd name="connsiteX108" fmla="*/ 1173193 w 4589971"/>
              <a:gd name="connsiteY108" fmla="*/ 1570008 h 3269545"/>
              <a:gd name="connsiteX109" fmla="*/ 1199072 w 4589971"/>
              <a:gd name="connsiteY109" fmla="*/ 1552755 h 3269545"/>
              <a:gd name="connsiteX110" fmla="*/ 1250831 w 4589971"/>
              <a:gd name="connsiteY110" fmla="*/ 1570008 h 3269545"/>
              <a:gd name="connsiteX111" fmla="*/ 1268083 w 4589971"/>
              <a:gd name="connsiteY111" fmla="*/ 1544129 h 3269545"/>
              <a:gd name="connsiteX112" fmla="*/ 1276710 w 4589971"/>
              <a:gd name="connsiteY112" fmla="*/ 1492370 h 3269545"/>
              <a:gd name="connsiteX113" fmla="*/ 1285336 w 4589971"/>
              <a:gd name="connsiteY113" fmla="*/ 1466491 h 3269545"/>
              <a:gd name="connsiteX114" fmla="*/ 1337095 w 4589971"/>
              <a:gd name="connsiteY114" fmla="*/ 1431985 h 3269545"/>
              <a:gd name="connsiteX115" fmla="*/ 1371600 w 4589971"/>
              <a:gd name="connsiteY115" fmla="*/ 1380227 h 3269545"/>
              <a:gd name="connsiteX116" fmla="*/ 1380227 w 4589971"/>
              <a:gd name="connsiteY116" fmla="*/ 1345721 h 3269545"/>
              <a:gd name="connsiteX117" fmla="*/ 1414732 w 4589971"/>
              <a:gd name="connsiteY117" fmla="*/ 1293963 h 3269545"/>
              <a:gd name="connsiteX118" fmla="*/ 1431985 w 4589971"/>
              <a:gd name="connsiteY118" fmla="*/ 1268083 h 3269545"/>
              <a:gd name="connsiteX119" fmla="*/ 1457865 w 4589971"/>
              <a:gd name="connsiteY119" fmla="*/ 1250831 h 3269545"/>
              <a:gd name="connsiteX120" fmla="*/ 1483744 w 4589971"/>
              <a:gd name="connsiteY120" fmla="*/ 1199072 h 3269545"/>
              <a:gd name="connsiteX121" fmla="*/ 1509623 w 4589971"/>
              <a:gd name="connsiteY121" fmla="*/ 1190446 h 3269545"/>
              <a:gd name="connsiteX122" fmla="*/ 1544129 w 4589971"/>
              <a:gd name="connsiteY122" fmla="*/ 1138687 h 3269545"/>
              <a:gd name="connsiteX123" fmla="*/ 1561382 w 4589971"/>
              <a:gd name="connsiteY123" fmla="*/ 1086929 h 3269545"/>
              <a:gd name="connsiteX124" fmla="*/ 1578634 w 4589971"/>
              <a:gd name="connsiteY124" fmla="*/ 1017917 h 3269545"/>
              <a:gd name="connsiteX125" fmla="*/ 1595887 w 4589971"/>
              <a:gd name="connsiteY125" fmla="*/ 992038 h 3269545"/>
              <a:gd name="connsiteX126" fmla="*/ 1621766 w 4589971"/>
              <a:gd name="connsiteY126" fmla="*/ 1000665 h 3269545"/>
              <a:gd name="connsiteX127" fmla="*/ 1664898 w 4589971"/>
              <a:gd name="connsiteY127" fmla="*/ 1009291 h 3269545"/>
              <a:gd name="connsiteX128" fmla="*/ 1699404 w 4589971"/>
              <a:gd name="connsiteY128" fmla="*/ 1017917 h 3269545"/>
              <a:gd name="connsiteX129" fmla="*/ 1768415 w 4589971"/>
              <a:gd name="connsiteY129" fmla="*/ 1009291 h 3269545"/>
              <a:gd name="connsiteX130" fmla="*/ 1820174 w 4589971"/>
              <a:gd name="connsiteY130" fmla="*/ 992038 h 3269545"/>
              <a:gd name="connsiteX131" fmla="*/ 1837427 w 4589971"/>
              <a:gd name="connsiteY131" fmla="*/ 966159 h 3269545"/>
              <a:gd name="connsiteX132" fmla="*/ 1854680 w 4589971"/>
              <a:gd name="connsiteY132" fmla="*/ 914400 h 3269545"/>
              <a:gd name="connsiteX133" fmla="*/ 1889185 w 4589971"/>
              <a:gd name="connsiteY133" fmla="*/ 905774 h 3269545"/>
              <a:gd name="connsiteX134" fmla="*/ 1897812 w 4589971"/>
              <a:gd name="connsiteY134" fmla="*/ 879895 h 3269545"/>
              <a:gd name="connsiteX135" fmla="*/ 1906438 w 4589971"/>
              <a:gd name="connsiteY135" fmla="*/ 845389 h 3269545"/>
              <a:gd name="connsiteX136" fmla="*/ 1958197 w 4589971"/>
              <a:gd name="connsiteY136" fmla="*/ 802257 h 3269545"/>
              <a:gd name="connsiteX137" fmla="*/ 1992702 w 4589971"/>
              <a:gd name="connsiteY137" fmla="*/ 759125 h 3269545"/>
              <a:gd name="connsiteX138" fmla="*/ 2009955 w 4589971"/>
              <a:gd name="connsiteY138" fmla="*/ 733246 h 3269545"/>
              <a:gd name="connsiteX139" fmla="*/ 2061714 w 4589971"/>
              <a:gd name="connsiteY139" fmla="*/ 715993 h 3269545"/>
              <a:gd name="connsiteX140" fmla="*/ 2087593 w 4589971"/>
              <a:gd name="connsiteY140" fmla="*/ 698740 h 3269545"/>
              <a:gd name="connsiteX141" fmla="*/ 2113472 w 4589971"/>
              <a:gd name="connsiteY141" fmla="*/ 690114 h 3269545"/>
              <a:gd name="connsiteX142" fmla="*/ 2147978 w 4589971"/>
              <a:gd name="connsiteY142" fmla="*/ 612476 h 3269545"/>
              <a:gd name="connsiteX143" fmla="*/ 2182483 w 4589971"/>
              <a:gd name="connsiteY143" fmla="*/ 595223 h 3269545"/>
              <a:gd name="connsiteX144" fmla="*/ 2234242 w 4589971"/>
              <a:gd name="connsiteY144" fmla="*/ 560717 h 3269545"/>
              <a:gd name="connsiteX145" fmla="*/ 2286000 w 4589971"/>
              <a:gd name="connsiteY145" fmla="*/ 543465 h 3269545"/>
              <a:gd name="connsiteX146" fmla="*/ 2363638 w 4589971"/>
              <a:gd name="connsiteY146" fmla="*/ 508959 h 3269545"/>
              <a:gd name="connsiteX147" fmla="*/ 2389517 w 4589971"/>
              <a:gd name="connsiteY147" fmla="*/ 500332 h 3269545"/>
              <a:gd name="connsiteX148" fmla="*/ 2415397 w 4589971"/>
              <a:gd name="connsiteY148" fmla="*/ 491706 h 3269545"/>
              <a:gd name="connsiteX149" fmla="*/ 2389517 w 4589971"/>
              <a:gd name="connsiteY149" fmla="*/ 483080 h 3269545"/>
              <a:gd name="connsiteX150" fmla="*/ 2389517 w 4589971"/>
              <a:gd name="connsiteY150" fmla="*/ 405442 h 3269545"/>
              <a:gd name="connsiteX151" fmla="*/ 2415397 w 4589971"/>
              <a:gd name="connsiteY151" fmla="*/ 388189 h 3269545"/>
              <a:gd name="connsiteX152" fmla="*/ 2518914 w 4589971"/>
              <a:gd name="connsiteY152" fmla="*/ 370936 h 3269545"/>
              <a:gd name="connsiteX153" fmla="*/ 2587925 w 4589971"/>
              <a:gd name="connsiteY153" fmla="*/ 353683 h 3269545"/>
              <a:gd name="connsiteX154" fmla="*/ 2613804 w 4589971"/>
              <a:gd name="connsiteY154" fmla="*/ 345057 h 3269545"/>
              <a:gd name="connsiteX155" fmla="*/ 2656936 w 4589971"/>
              <a:gd name="connsiteY155" fmla="*/ 336431 h 3269545"/>
              <a:gd name="connsiteX156" fmla="*/ 2708695 w 4589971"/>
              <a:gd name="connsiteY156" fmla="*/ 319178 h 3269545"/>
              <a:gd name="connsiteX157" fmla="*/ 2786332 w 4589971"/>
              <a:gd name="connsiteY157" fmla="*/ 276046 h 3269545"/>
              <a:gd name="connsiteX158" fmla="*/ 2820838 w 4589971"/>
              <a:gd name="connsiteY158" fmla="*/ 284672 h 3269545"/>
              <a:gd name="connsiteX159" fmla="*/ 2803585 w 4589971"/>
              <a:gd name="connsiteY159" fmla="*/ 336431 h 3269545"/>
              <a:gd name="connsiteX160" fmla="*/ 2794959 w 4589971"/>
              <a:gd name="connsiteY160" fmla="*/ 414068 h 3269545"/>
              <a:gd name="connsiteX161" fmla="*/ 2872597 w 4589971"/>
              <a:gd name="connsiteY161" fmla="*/ 379563 h 3269545"/>
              <a:gd name="connsiteX162" fmla="*/ 2898476 w 4589971"/>
              <a:gd name="connsiteY162" fmla="*/ 370936 h 3269545"/>
              <a:gd name="connsiteX163" fmla="*/ 2924355 w 4589971"/>
              <a:gd name="connsiteY163" fmla="*/ 319178 h 3269545"/>
              <a:gd name="connsiteX164" fmla="*/ 2950234 w 4589971"/>
              <a:gd name="connsiteY164" fmla="*/ 310551 h 3269545"/>
              <a:gd name="connsiteX165" fmla="*/ 3001993 w 4589971"/>
              <a:gd name="connsiteY165" fmla="*/ 319178 h 3269545"/>
              <a:gd name="connsiteX166" fmla="*/ 3027872 w 4589971"/>
              <a:gd name="connsiteY166" fmla="*/ 327804 h 3269545"/>
              <a:gd name="connsiteX167" fmla="*/ 3019246 w 4589971"/>
              <a:gd name="connsiteY167" fmla="*/ 301925 h 3269545"/>
              <a:gd name="connsiteX168" fmla="*/ 2984740 w 4589971"/>
              <a:gd name="connsiteY168" fmla="*/ 250166 h 3269545"/>
              <a:gd name="connsiteX169" fmla="*/ 3001993 w 4589971"/>
              <a:gd name="connsiteY169" fmla="*/ 284672 h 3269545"/>
              <a:gd name="connsiteX170" fmla="*/ 3226280 w 4589971"/>
              <a:gd name="connsiteY170" fmla="*/ 293298 h 3269545"/>
              <a:gd name="connsiteX171" fmla="*/ 3286665 w 4589971"/>
              <a:gd name="connsiteY171" fmla="*/ 310551 h 3269545"/>
              <a:gd name="connsiteX172" fmla="*/ 3321170 w 4589971"/>
              <a:gd name="connsiteY172" fmla="*/ 293298 h 3269545"/>
              <a:gd name="connsiteX173" fmla="*/ 3329797 w 4589971"/>
              <a:gd name="connsiteY173" fmla="*/ 258793 h 3269545"/>
              <a:gd name="connsiteX174" fmla="*/ 3347049 w 4589971"/>
              <a:gd name="connsiteY174" fmla="*/ 232914 h 3269545"/>
              <a:gd name="connsiteX175" fmla="*/ 3372929 w 4589971"/>
              <a:gd name="connsiteY175" fmla="*/ 120770 h 3269545"/>
              <a:gd name="connsiteX176" fmla="*/ 3398808 w 4589971"/>
              <a:gd name="connsiteY176" fmla="*/ 112144 h 3269545"/>
              <a:gd name="connsiteX177" fmla="*/ 3441940 w 4589971"/>
              <a:gd name="connsiteY177" fmla="*/ 77638 h 3269545"/>
              <a:gd name="connsiteX178" fmla="*/ 3536831 w 4589971"/>
              <a:gd name="connsiteY178" fmla="*/ 25880 h 3269545"/>
              <a:gd name="connsiteX179" fmla="*/ 3597215 w 4589971"/>
              <a:gd name="connsiteY179" fmla="*/ 8627 h 3269545"/>
              <a:gd name="connsiteX180" fmla="*/ 3623095 w 4589971"/>
              <a:gd name="connsiteY180" fmla="*/ 0 h 3269545"/>
              <a:gd name="connsiteX181" fmla="*/ 3761117 w 4589971"/>
              <a:gd name="connsiteY181" fmla="*/ 8627 h 3269545"/>
              <a:gd name="connsiteX182" fmla="*/ 3752491 w 4589971"/>
              <a:gd name="connsiteY182" fmla="*/ 34506 h 3269545"/>
              <a:gd name="connsiteX183" fmla="*/ 3700732 w 4589971"/>
              <a:gd name="connsiteY183" fmla="*/ 69012 h 3269545"/>
              <a:gd name="connsiteX184" fmla="*/ 3674853 w 4589971"/>
              <a:gd name="connsiteY184" fmla="*/ 120770 h 3269545"/>
              <a:gd name="connsiteX185" fmla="*/ 3657600 w 4589971"/>
              <a:gd name="connsiteY185" fmla="*/ 146649 h 3269545"/>
              <a:gd name="connsiteX186" fmla="*/ 3657600 w 4589971"/>
              <a:gd name="connsiteY186" fmla="*/ 232914 h 3269545"/>
              <a:gd name="connsiteX187" fmla="*/ 3709359 w 4589971"/>
              <a:gd name="connsiteY187" fmla="*/ 198408 h 3269545"/>
              <a:gd name="connsiteX188" fmla="*/ 3735238 w 4589971"/>
              <a:gd name="connsiteY188" fmla="*/ 163902 h 3269545"/>
              <a:gd name="connsiteX189" fmla="*/ 3778370 w 4589971"/>
              <a:gd name="connsiteY189" fmla="*/ 112144 h 3269545"/>
              <a:gd name="connsiteX190" fmla="*/ 3856008 w 4589971"/>
              <a:gd name="connsiteY190" fmla="*/ 77638 h 3269545"/>
              <a:gd name="connsiteX191" fmla="*/ 3881887 w 4589971"/>
              <a:gd name="connsiteY191" fmla="*/ 69012 h 3269545"/>
              <a:gd name="connsiteX192" fmla="*/ 3907766 w 4589971"/>
              <a:gd name="connsiteY192" fmla="*/ 60385 h 3269545"/>
              <a:gd name="connsiteX193" fmla="*/ 3916393 w 4589971"/>
              <a:gd name="connsiteY193" fmla="*/ 86265 h 3269545"/>
              <a:gd name="connsiteX194" fmla="*/ 3925019 w 4589971"/>
              <a:gd name="connsiteY194" fmla="*/ 120770 h 3269545"/>
              <a:gd name="connsiteX195" fmla="*/ 3950898 w 4589971"/>
              <a:gd name="connsiteY195" fmla="*/ 103517 h 3269545"/>
              <a:gd name="connsiteX196" fmla="*/ 4002657 w 4589971"/>
              <a:gd name="connsiteY196" fmla="*/ 86265 h 3269545"/>
              <a:gd name="connsiteX197" fmla="*/ 4166559 w 4589971"/>
              <a:gd name="connsiteY197" fmla="*/ 94891 h 3269545"/>
              <a:gd name="connsiteX198" fmla="*/ 4235570 w 4589971"/>
              <a:gd name="connsiteY198" fmla="*/ 103517 h 3269545"/>
              <a:gd name="connsiteX199" fmla="*/ 4261449 w 4589971"/>
              <a:gd name="connsiteY199" fmla="*/ 120770 h 3269545"/>
              <a:gd name="connsiteX200" fmla="*/ 4373593 w 4589971"/>
              <a:gd name="connsiteY200" fmla="*/ 129397 h 3269545"/>
              <a:gd name="connsiteX201" fmla="*/ 4451231 w 4589971"/>
              <a:gd name="connsiteY201" fmla="*/ 163902 h 3269545"/>
              <a:gd name="connsiteX202" fmla="*/ 4494363 w 4589971"/>
              <a:gd name="connsiteY202" fmla="*/ 207034 h 3269545"/>
              <a:gd name="connsiteX203" fmla="*/ 4537495 w 4589971"/>
              <a:gd name="connsiteY203" fmla="*/ 241540 h 3269545"/>
              <a:gd name="connsiteX204" fmla="*/ 4563374 w 4589971"/>
              <a:gd name="connsiteY204" fmla="*/ 258793 h 3269545"/>
              <a:gd name="connsiteX205" fmla="*/ 4546121 w 4589971"/>
              <a:gd name="connsiteY205" fmla="*/ 301925 h 3269545"/>
              <a:gd name="connsiteX206" fmla="*/ 4485736 w 4589971"/>
              <a:gd name="connsiteY206" fmla="*/ 319178 h 3269545"/>
              <a:gd name="connsiteX207" fmla="*/ 4468483 w 4589971"/>
              <a:gd name="connsiteY207" fmla="*/ 345057 h 3269545"/>
              <a:gd name="connsiteX208" fmla="*/ 4520242 w 4589971"/>
              <a:gd name="connsiteY208" fmla="*/ 362310 h 3269545"/>
              <a:gd name="connsiteX209" fmla="*/ 4546121 w 4589971"/>
              <a:gd name="connsiteY209" fmla="*/ 379563 h 3269545"/>
              <a:gd name="connsiteX210" fmla="*/ 4572000 w 4589971"/>
              <a:gd name="connsiteY210" fmla="*/ 388189 h 3269545"/>
              <a:gd name="connsiteX211" fmla="*/ 4589253 w 4589971"/>
              <a:gd name="connsiteY211" fmla="*/ 414068 h 3269545"/>
              <a:gd name="connsiteX212" fmla="*/ 4580627 w 4589971"/>
              <a:gd name="connsiteY212" fmla="*/ 448574 h 3269545"/>
              <a:gd name="connsiteX213" fmla="*/ 4528868 w 4589971"/>
              <a:gd name="connsiteY213" fmla="*/ 457200 h 3269545"/>
              <a:gd name="connsiteX214" fmla="*/ 4425351 w 4589971"/>
              <a:gd name="connsiteY214" fmla="*/ 465827 h 3269545"/>
              <a:gd name="connsiteX215" fmla="*/ 4373593 w 4589971"/>
              <a:gd name="connsiteY215" fmla="*/ 517585 h 3269545"/>
              <a:gd name="connsiteX216" fmla="*/ 4330461 w 4589971"/>
              <a:gd name="connsiteY216" fmla="*/ 560717 h 3269545"/>
              <a:gd name="connsiteX217" fmla="*/ 4313208 w 4589971"/>
              <a:gd name="connsiteY217" fmla="*/ 534838 h 3269545"/>
              <a:gd name="connsiteX218" fmla="*/ 4330461 w 4589971"/>
              <a:gd name="connsiteY218" fmla="*/ 457200 h 3269545"/>
              <a:gd name="connsiteX219" fmla="*/ 4339087 w 4589971"/>
              <a:gd name="connsiteY219" fmla="*/ 422695 h 3269545"/>
              <a:gd name="connsiteX220" fmla="*/ 4330461 w 4589971"/>
              <a:gd name="connsiteY220" fmla="*/ 379563 h 3269545"/>
              <a:gd name="connsiteX221" fmla="*/ 4304582 w 4589971"/>
              <a:gd name="connsiteY221" fmla="*/ 370936 h 3269545"/>
              <a:gd name="connsiteX222" fmla="*/ 4270076 w 4589971"/>
              <a:gd name="connsiteY222" fmla="*/ 362310 h 3269545"/>
              <a:gd name="connsiteX223" fmla="*/ 4218317 w 4589971"/>
              <a:gd name="connsiteY223" fmla="*/ 345057 h 3269545"/>
              <a:gd name="connsiteX224" fmla="*/ 4183812 w 4589971"/>
              <a:gd name="connsiteY224" fmla="*/ 336431 h 3269545"/>
              <a:gd name="connsiteX225" fmla="*/ 4132053 w 4589971"/>
              <a:gd name="connsiteY225" fmla="*/ 319178 h 3269545"/>
              <a:gd name="connsiteX226" fmla="*/ 4106174 w 4589971"/>
              <a:gd name="connsiteY226" fmla="*/ 310551 h 3269545"/>
              <a:gd name="connsiteX227" fmla="*/ 4037163 w 4589971"/>
              <a:gd name="connsiteY227" fmla="*/ 293298 h 3269545"/>
              <a:gd name="connsiteX228" fmla="*/ 3933646 w 4589971"/>
              <a:gd name="connsiteY228" fmla="*/ 319178 h 3269545"/>
              <a:gd name="connsiteX229" fmla="*/ 3881887 w 4589971"/>
              <a:gd name="connsiteY229" fmla="*/ 353683 h 3269545"/>
              <a:gd name="connsiteX230" fmla="*/ 3830129 w 4589971"/>
              <a:gd name="connsiteY230" fmla="*/ 370936 h 3269545"/>
              <a:gd name="connsiteX231" fmla="*/ 3804249 w 4589971"/>
              <a:gd name="connsiteY231" fmla="*/ 379563 h 3269545"/>
              <a:gd name="connsiteX232" fmla="*/ 3778370 w 4589971"/>
              <a:gd name="connsiteY232" fmla="*/ 396815 h 3269545"/>
              <a:gd name="connsiteX233" fmla="*/ 3769744 w 4589971"/>
              <a:gd name="connsiteY233" fmla="*/ 422695 h 3269545"/>
              <a:gd name="connsiteX234" fmla="*/ 3752491 w 4589971"/>
              <a:gd name="connsiteY234" fmla="*/ 448574 h 3269545"/>
              <a:gd name="connsiteX235" fmla="*/ 3743865 w 4589971"/>
              <a:gd name="connsiteY235" fmla="*/ 483080 h 3269545"/>
              <a:gd name="connsiteX236" fmla="*/ 3735238 w 4589971"/>
              <a:gd name="connsiteY236" fmla="*/ 534838 h 3269545"/>
              <a:gd name="connsiteX237" fmla="*/ 3709359 w 4589971"/>
              <a:gd name="connsiteY237" fmla="*/ 552091 h 3269545"/>
              <a:gd name="connsiteX238" fmla="*/ 3674853 w 4589971"/>
              <a:gd name="connsiteY238" fmla="*/ 629729 h 3269545"/>
              <a:gd name="connsiteX239" fmla="*/ 3666227 w 4589971"/>
              <a:gd name="connsiteY239" fmla="*/ 655608 h 3269545"/>
              <a:gd name="connsiteX240" fmla="*/ 3614468 w 4589971"/>
              <a:gd name="connsiteY240" fmla="*/ 681487 h 3269545"/>
              <a:gd name="connsiteX241" fmla="*/ 3588589 w 4589971"/>
              <a:gd name="connsiteY241" fmla="*/ 672861 h 3269545"/>
              <a:gd name="connsiteX242" fmla="*/ 3485072 w 4589971"/>
              <a:gd name="connsiteY242" fmla="*/ 664234 h 3269545"/>
              <a:gd name="connsiteX243" fmla="*/ 3467819 w 4589971"/>
              <a:gd name="connsiteY243" fmla="*/ 638355 h 3269545"/>
              <a:gd name="connsiteX244" fmla="*/ 3459193 w 4589971"/>
              <a:gd name="connsiteY244" fmla="*/ 612476 h 3269545"/>
              <a:gd name="connsiteX245" fmla="*/ 3338423 w 4589971"/>
              <a:gd name="connsiteY245" fmla="*/ 612476 h 3269545"/>
              <a:gd name="connsiteX246" fmla="*/ 3312544 w 4589971"/>
              <a:gd name="connsiteY246" fmla="*/ 629729 h 3269545"/>
              <a:gd name="connsiteX247" fmla="*/ 3260785 w 4589971"/>
              <a:gd name="connsiteY247" fmla="*/ 646981 h 3269545"/>
              <a:gd name="connsiteX248" fmla="*/ 3234906 w 4589971"/>
              <a:gd name="connsiteY248" fmla="*/ 664234 h 3269545"/>
              <a:gd name="connsiteX249" fmla="*/ 3148642 w 4589971"/>
              <a:gd name="connsiteY249" fmla="*/ 664234 h 3269545"/>
              <a:gd name="connsiteX250" fmla="*/ 3122763 w 4589971"/>
              <a:gd name="connsiteY250" fmla="*/ 655608 h 3269545"/>
              <a:gd name="connsiteX251" fmla="*/ 3114136 w 4589971"/>
              <a:gd name="connsiteY251" fmla="*/ 629729 h 3269545"/>
              <a:gd name="connsiteX252" fmla="*/ 3088257 w 4589971"/>
              <a:gd name="connsiteY252" fmla="*/ 543465 h 3269545"/>
              <a:gd name="connsiteX253" fmla="*/ 3036498 w 4589971"/>
              <a:gd name="connsiteY253" fmla="*/ 508959 h 3269545"/>
              <a:gd name="connsiteX254" fmla="*/ 2967487 w 4589971"/>
              <a:gd name="connsiteY254" fmla="*/ 491706 h 3269545"/>
              <a:gd name="connsiteX255" fmla="*/ 2898476 w 4589971"/>
              <a:gd name="connsiteY255" fmla="*/ 483080 h 3269545"/>
              <a:gd name="connsiteX256" fmla="*/ 2846717 w 4589971"/>
              <a:gd name="connsiteY256" fmla="*/ 500332 h 3269545"/>
              <a:gd name="connsiteX257" fmla="*/ 2829465 w 4589971"/>
              <a:gd name="connsiteY257" fmla="*/ 526212 h 3269545"/>
              <a:gd name="connsiteX258" fmla="*/ 2777706 w 4589971"/>
              <a:gd name="connsiteY258" fmla="*/ 534838 h 3269545"/>
              <a:gd name="connsiteX259" fmla="*/ 2743200 w 4589971"/>
              <a:gd name="connsiteY259" fmla="*/ 543465 h 3269545"/>
              <a:gd name="connsiteX260" fmla="*/ 2751827 w 4589971"/>
              <a:gd name="connsiteY260" fmla="*/ 681487 h 3269545"/>
              <a:gd name="connsiteX261" fmla="*/ 2725948 w 4589971"/>
              <a:gd name="connsiteY261" fmla="*/ 698740 h 3269545"/>
              <a:gd name="connsiteX262" fmla="*/ 2639683 w 4589971"/>
              <a:gd name="connsiteY262" fmla="*/ 690114 h 3269545"/>
              <a:gd name="connsiteX263" fmla="*/ 2613804 w 4589971"/>
              <a:gd name="connsiteY263" fmla="*/ 672861 h 3269545"/>
              <a:gd name="connsiteX264" fmla="*/ 2562046 w 4589971"/>
              <a:gd name="connsiteY264" fmla="*/ 655608 h 3269545"/>
              <a:gd name="connsiteX265" fmla="*/ 2484408 w 4589971"/>
              <a:gd name="connsiteY265" fmla="*/ 638355 h 3269545"/>
              <a:gd name="connsiteX266" fmla="*/ 2424023 w 4589971"/>
              <a:gd name="connsiteY266" fmla="*/ 646981 h 3269545"/>
              <a:gd name="connsiteX267" fmla="*/ 2415397 w 4589971"/>
              <a:gd name="connsiteY267" fmla="*/ 672861 h 3269545"/>
              <a:gd name="connsiteX268" fmla="*/ 2406770 w 4589971"/>
              <a:gd name="connsiteY268" fmla="*/ 750498 h 3269545"/>
              <a:gd name="connsiteX269" fmla="*/ 2398144 w 4589971"/>
              <a:gd name="connsiteY269" fmla="*/ 776378 h 3269545"/>
              <a:gd name="connsiteX270" fmla="*/ 2372265 w 4589971"/>
              <a:gd name="connsiteY270" fmla="*/ 793631 h 3269545"/>
              <a:gd name="connsiteX271" fmla="*/ 2268748 w 4589971"/>
              <a:gd name="connsiteY271" fmla="*/ 785004 h 3269545"/>
              <a:gd name="connsiteX272" fmla="*/ 2199736 w 4589971"/>
              <a:gd name="connsiteY272" fmla="*/ 802257 h 3269545"/>
              <a:gd name="connsiteX273" fmla="*/ 2173857 w 4589971"/>
              <a:gd name="connsiteY273" fmla="*/ 854015 h 326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4589971" h="3269545">
                <a:moveTo>
                  <a:pt x="1802921" y="1380227"/>
                </a:moveTo>
                <a:cubicBezTo>
                  <a:pt x="1791419" y="1394604"/>
                  <a:pt x="1782101" y="1411042"/>
                  <a:pt x="1768415" y="1423359"/>
                </a:cubicBezTo>
                <a:cubicBezTo>
                  <a:pt x="1753003" y="1437230"/>
                  <a:pt x="1716657" y="1457865"/>
                  <a:pt x="1716657" y="1457865"/>
                </a:cubicBezTo>
                <a:cubicBezTo>
                  <a:pt x="1667212" y="1532031"/>
                  <a:pt x="1726493" y="1438194"/>
                  <a:pt x="1690778" y="1509623"/>
                </a:cubicBezTo>
                <a:cubicBezTo>
                  <a:pt x="1686141" y="1518896"/>
                  <a:pt x="1677736" y="1526028"/>
                  <a:pt x="1673525" y="1535502"/>
                </a:cubicBezTo>
                <a:cubicBezTo>
                  <a:pt x="1666139" y="1552121"/>
                  <a:pt x="1656272" y="1587261"/>
                  <a:pt x="1656272" y="1587261"/>
                </a:cubicBezTo>
                <a:cubicBezTo>
                  <a:pt x="1659147" y="1595887"/>
                  <a:pt x="1657499" y="1607855"/>
                  <a:pt x="1664898" y="1613140"/>
                </a:cubicBezTo>
                <a:cubicBezTo>
                  <a:pt x="1679697" y="1623711"/>
                  <a:pt x="1716657" y="1630393"/>
                  <a:pt x="1716657" y="1630393"/>
                </a:cubicBezTo>
                <a:cubicBezTo>
                  <a:pt x="1730640" y="1672343"/>
                  <a:pt x="1738205" y="1683277"/>
                  <a:pt x="1716657" y="1742536"/>
                </a:cubicBezTo>
                <a:cubicBezTo>
                  <a:pt x="1713550" y="1751082"/>
                  <a:pt x="1699404" y="1748287"/>
                  <a:pt x="1690778" y="1751163"/>
                </a:cubicBezTo>
                <a:cubicBezTo>
                  <a:pt x="1679276" y="1748287"/>
                  <a:pt x="1667628" y="1745943"/>
                  <a:pt x="1656272" y="1742536"/>
                </a:cubicBezTo>
                <a:cubicBezTo>
                  <a:pt x="1638853" y="1737310"/>
                  <a:pt x="1604514" y="1725283"/>
                  <a:pt x="1604514" y="1725283"/>
                </a:cubicBezTo>
                <a:cubicBezTo>
                  <a:pt x="1564257" y="1728159"/>
                  <a:pt x="1523827" y="1729194"/>
                  <a:pt x="1483744" y="1733910"/>
                </a:cubicBezTo>
                <a:cubicBezTo>
                  <a:pt x="1474713" y="1734972"/>
                  <a:pt x="1464965" y="1736856"/>
                  <a:pt x="1457865" y="1742536"/>
                </a:cubicBezTo>
                <a:cubicBezTo>
                  <a:pt x="1432783" y="1762602"/>
                  <a:pt x="1439928" y="1795320"/>
                  <a:pt x="1423359" y="1820174"/>
                </a:cubicBezTo>
                <a:cubicBezTo>
                  <a:pt x="1400355" y="1854679"/>
                  <a:pt x="1414732" y="1840302"/>
                  <a:pt x="1380227" y="1863306"/>
                </a:cubicBezTo>
                <a:cubicBezTo>
                  <a:pt x="1347296" y="1962091"/>
                  <a:pt x="1360867" y="1911320"/>
                  <a:pt x="1380227" y="2130725"/>
                </a:cubicBezTo>
                <a:cubicBezTo>
                  <a:pt x="1381825" y="2148841"/>
                  <a:pt x="1391729" y="2165230"/>
                  <a:pt x="1397480" y="2182483"/>
                </a:cubicBezTo>
                <a:lnTo>
                  <a:pt x="1406106" y="2208363"/>
                </a:lnTo>
                <a:cubicBezTo>
                  <a:pt x="1408981" y="2245744"/>
                  <a:pt x="1397965" y="2286973"/>
                  <a:pt x="1414732" y="2320506"/>
                </a:cubicBezTo>
                <a:cubicBezTo>
                  <a:pt x="1426377" y="2343796"/>
                  <a:pt x="1415125" y="2267570"/>
                  <a:pt x="1423359" y="2242868"/>
                </a:cubicBezTo>
                <a:cubicBezTo>
                  <a:pt x="1426235" y="2234241"/>
                  <a:pt x="1430012" y="2259871"/>
                  <a:pt x="1431985" y="2268748"/>
                </a:cubicBezTo>
                <a:cubicBezTo>
                  <a:pt x="1435779" y="2285822"/>
                  <a:pt x="1436818" y="2303432"/>
                  <a:pt x="1440612" y="2320506"/>
                </a:cubicBezTo>
                <a:cubicBezTo>
                  <a:pt x="1442585" y="2329382"/>
                  <a:pt x="1442808" y="2339955"/>
                  <a:pt x="1449238" y="2346385"/>
                </a:cubicBezTo>
                <a:cubicBezTo>
                  <a:pt x="1463900" y="2361047"/>
                  <a:pt x="1500997" y="2380891"/>
                  <a:pt x="1500997" y="2380891"/>
                </a:cubicBezTo>
                <a:cubicBezTo>
                  <a:pt x="1540546" y="2440215"/>
                  <a:pt x="1528945" y="2412978"/>
                  <a:pt x="1544129" y="2458529"/>
                </a:cubicBezTo>
                <a:cubicBezTo>
                  <a:pt x="1538378" y="2467155"/>
                  <a:pt x="1534207" y="2477077"/>
                  <a:pt x="1526876" y="2484408"/>
                </a:cubicBezTo>
                <a:cubicBezTo>
                  <a:pt x="1510152" y="2501132"/>
                  <a:pt x="1496167" y="2503271"/>
                  <a:pt x="1475117" y="2510287"/>
                </a:cubicBezTo>
                <a:cubicBezTo>
                  <a:pt x="1418825" y="2594729"/>
                  <a:pt x="1473135" y="2503578"/>
                  <a:pt x="1449238" y="2734574"/>
                </a:cubicBezTo>
                <a:cubicBezTo>
                  <a:pt x="1443487" y="2790166"/>
                  <a:pt x="1442049" y="2782977"/>
                  <a:pt x="1406106" y="2794959"/>
                </a:cubicBezTo>
                <a:cubicBezTo>
                  <a:pt x="1403231" y="2803585"/>
                  <a:pt x="1403160" y="2813738"/>
                  <a:pt x="1397480" y="2820838"/>
                </a:cubicBezTo>
                <a:cubicBezTo>
                  <a:pt x="1360098" y="2867565"/>
                  <a:pt x="1380226" y="2805742"/>
                  <a:pt x="1354348" y="2863970"/>
                </a:cubicBezTo>
                <a:cubicBezTo>
                  <a:pt x="1307150" y="2970167"/>
                  <a:pt x="1358583" y="2869929"/>
                  <a:pt x="1328468" y="2950234"/>
                </a:cubicBezTo>
                <a:cubicBezTo>
                  <a:pt x="1323953" y="2962275"/>
                  <a:pt x="1316281" y="2972920"/>
                  <a:pt x="1311215" y="2984740"/>
                </a:cubicBezTo>
                <a:cubicBezTo>
                  <a:pt x="1307633" y="2993098"/>
                  <a:pt x="1309988" y="3005334"/>
                  <a:pt x="1302589" y="3010619"/>
                </a:cubicBezTo>
                <a:cubicBezTo>
                  <a:pt x="1287791" y="3021189"/>
                  <a:pt x="1250831" y="3027872"/>
                  <a:pt x="1250831" y="3027872"/>
                </a:cubicBezTo>
                <a:cubicBezTo>
                  <a:pt x="1206913" y="3013234"/>
                  <a:pt x="1237238" y="3031010"/>
                  <a:pt x="1216325" y="2993366"/>
                </a:cubicBezTo>
                <a:cubicBezTo>
                  <a:pt x="1206255" y="2975240"/>
                  <a:pt x="1181819" y="2941608"/>
                  <a:pt x="1181819" y="2941608"/>
                </a:cubicBezTo>
                <a:cubicBezTo>
                  <a:pt x="1178944" y="2932982"/>
                  <a:pt x="1178873" y="2922829"/>
                  <a:pt x="1173193" y="2915729"/>
                </a:cubicBezTo>
                <a:cubicBezTo>
                  <a:pt x="1161031" y="2900527"/>
                  <a:pt x="1138482" y="2895532"/>
                  <a:pt x="1121434" y="2889849"/>
                </a:cubicBezTo>
                <a:cubicBezTo>
                  <a:pt x="1108641" y="2870659"/>
                  <a:pt x="1099126" y="2861303"/>
                  <a:pt x="1095555" y="2838091"/>
                </a:cubicBezTo>
                <a:cubicBezTo>
                  <a:pt x="1076492" y="2714186"/>
                  <a:pt x="1099067" y="2788239"/>
                  <a:pt x="1078302" y="2725948"/>
                </a:cubicBezTo>
                <a:cubicBezTo>
                  <a:pt x="1069676" y="2734574"/>
                  <a:pt x="1059190" y="2741676"/>
                  <a:pt x="1052423" y="2751827"/>
                </a:cubicBezTo>
                <a:cubicBezTo>
                  <a:pt x="1047379" y="2759393"/>
                  <a:pt x="1044702" y="2768658"/>
                  <a:pt x="1043797" y="2777706"/>
                </a:cubicBezTo>
                <a:cubicBezTo>
                  <a:pt x="1038924" y="2826430"/>
                  <a:pt x="1045572" y="2876505"/>
                  <a:pt x="1035170" y="2924355"/>
                </a:cubicBezTo>
                <a:cubicBezTo>
                  <a:pt x="1032791" y="2935299"/>
                  <a:pt x="998980" y="2989334"/>
                  <a:pt x="974785" y="2993366"/>
                </a:cubicBezTo>
                <a:cubicBezTo>
                  <a:pt x="932145" y="3000473"/>
                  <a:pt x="888521" y="2999117"/>
                  <a:pt x="845389" y="3001993"/>
                </a:cubicBezTo>
                <a:cubicBezTo>
                  <a:pt x="828950" y="3026651"/>
                  <a:pt x="801699" y="3071191"/>
                  <a:pt x="776378" y="3079631"/>
                </a:cubicBezTo>
                <a:lnTo>
                  <a:pt x="750498" y="3088257"/>
                </a:lnTo>
                <a:cubicBezTo>
                  <a:pt x="744747" y="3096883"/>
                  <a:pt x="741048" y="3107309"/>
                  <a:pt x="733246" y="3114136"/>
                </a:cubicBezTo>
                <a:cubicBezTo>
                  <a:pt x="696738" y="3146080"/>
                  <a:pt x="691153" y="3145420"/>
                  <a:pt x="655608" y="3157268"/>
                </a:cubicBezTo>
                <a:cubicBezTo>
                  <a:pt x="588719" y="3201861"/>
                  <a:pt x="623519" y="3185218"/>
                  <a:pt x="552091" y="3209027"/>
                </a:cubicBezTo>
                <a:lnTo>
                  <a:pt x="526212" y="3217653"/>
                </a:lnTo>
                <a:cubicBezTo>
                  <a:pt x="477450" y="3213220"/>
                  <a:pt x="445653" y="3197548"/>
                  <a:pt x="405442" y="3217653"/>
                </a:cubicBezTo>
                <a:cubicBezTo>
                  <a:pt x="396169" y="3222290"/>
                  <a:pt x="388189" y="3229155"/>
                  <a:pt x="379563" y="3234906"/>
                </a:cubicBezTo>
                <a:cubicBezTo>
                  <a:pt x="373812" y="3243532"/>
                  <a:pt x="371583" y="3256148"/>
                  <a:pt x="362310" y="3260785"/>
                </a:cubicBezTo>
                <a:cubicBezTo>
                  <a:pt x="327483" y="3278199"/>
                  <a:pt x="275157" y="3264987"/>
                  <a:pt x="241540" y="3260785"/>
                </a:cubicBezTo>
                <a:cubicBezTo>
                  <a:pt x="232914" y="3255034"/>
                  <a:pt x="222138" y="3251628"/>
                  <a:pt x="215661" y="3243532"/>
                </a:cubicBezTo>
                <a:cubicBezTo>
                  <a:pt x="209981" y="3236432"/>
                  <a:pt x="211101" y="3225786"/>
                  <a:pt x="207034" y="3217653"/>
                </a:cubicBezTo>
                <a:cubicBezTo>
                  <a:pt x="192656" y="3188897"/>
                  <a:pt x="189783" y="3191775"/>
                  <a:pt x="163902" y="3174521"/>
                </a:cubicBezTo>
                <a:cubicBezTo>
                  <a:pt x="158151" y="3165895"/>
                  <a:pt x="155275" y="3154393"/>
                  <a:pt x="146649" y="3148642"/>
                </a:cubicBezTo>
                <a:cubicBezTo>
                  <a:pt x="136785" y="3142066"/>
                  <a:pt x="123544" y="3143272"/>
                  <a:pt x="112144" y="3140015"/>
                </a:cubicBezTo>
                <a:cubicBezTo>
                  <a:pt x="103401" y="3137517"/>
                  <a:pt x="94891" y="3134264"/>
                  <a:pt x="86265" y="3131389"/>
                </a:cubicBezTo>
                <a:cubicBezTo>
                  <a:pt x="80514" y="3122763"/>
                  <a:pt x="73649" y="3114783"/>
                  <a:pt x="69012" y="3105510"/>
                </a:cubicBezTo>
                <a:cubicBezTo>
                  <a:pt x="62115" y="3091716"/>
                  <a:pt x="55446" y="3058031"/>
                  <a:pt x="51759" y="3045125"/>
                </a:cubicBezTo>
                <a:cubicBezTo>
                  <a:pt x="49261" y="3036382"/>
                  <a:pt x="46008" y="3027872"/>
                  <a:pt x="43132" y="3019246"/>
                </a:cubicBezTo>
                <a:cubicBezTo>
                  <a:pt x="40257" y="2999118"/>
                  <a:pt x="36882" y="2979054"/>
                  <a:pt x="34506" y="2958861"/>
                </a:cubicBezTo>
                <a:cubicBezTo>
                  <a:pt x="31130" y="2930161"/>
                  <a:pt x="30274" y="2901159"/>
                  <a:pt x="25880" y="2872597"/>
                </a:cubicBezTo>
                <a:cubicBezTo>
                  <a:pt x="24497" y="2863609"/>
                  <a:pt x="19751" y="2855460"/>
                  <a:pt x="17253" y="2846717"/>
                </a:cubicBezTo>
                <a:cubicBezTo>
                  <a:pt x="13996" y="2835318"/>
                  <a:pt x="10748" y="2823876"/>
                  <a:pt x="8627" y="2812212"/>
                </a:cubicBezTo>
                <a:cubicBezTo>
                  <a:pt x="4990" y="2792207"/>
                  <a:pt x="2876" y="2771955"/>
                  <a:pt x="0" y="2751827"/>
                </a:cubicBezTo>
                <a:cubicBezTo>
                  <a:pt x="2876" y="2688567"/>
                  <a:pt x="3770" y="2625185"/>
                  <a:pt x="8627" y="2562046"/>
                </a:cubicBezTo>
                <a:cubicBezTo>
                  <a:pt x="9536" y="2550225"/>
                  <a:pt x="12583" y="2538437"/>
                  <a:pt x="17253" y="2527540"/>
                </a:cubicBezTo>
                <a:cubicBezTo>
                  <a:pt x="21337" y="2518011"/>
                  <a:pt x="28755" y="2510287"/>
                  <a:pt x="34506" y="2501661"/>
                </a:cubicBezTo>
                <a:cubicBezTo>
                  <a:pt x="76747" y="2374929"/>
                  <a:pt x="5313" y="2597510"/>
                  <a:pt x="51759" y="2191110"/>
                </a:cubicBezTo>
                <a:cubicBezTo>
                  <a:pt x="52936" y="2180809"/>
                  <a:pt x="68164" y="2178068"/>
                  <a:pt x="77638" y="2173857"/>
                </a:cubicBezTo>
                <a:cubicBezTo>
                  <a:pt x="170029" y="2132794"/>
                  <a:pt x="96709" y="2178397"/>
                  <a:pt x="155276" y="2139351"/>
                </a:cubicBezTo>
                <a:cubicBezTo>
                  <a:pt x="184031" y="2096220"/>
                  <a:pt x="163904" y="2119222"/>
                  <a:pt x="224287" y="2078966"/>
                </a:cubicBezTo>
                <a:lnTo>
                  <a:pt x="250166" y="2061714"/>
                </a:lnTo>
                <a:cubicBezTo>
                  <a:pt x="255917" y="2053087"/>
                  <a:pt x="260088" y="2043165"/>
                  <a:pt x="267419" y="2035834"/>
                </a:cubicBezTo>
                <a:cubicBezTo>
                  <a:pt x="282543" y="2020710"/>
                  <a:pt x="299532" y="2015568"/>
                  <a:pt x="319178" y="2009955"/>
                </a:cubicBezTo>
                <a:cubicBezTo>
                  <a:pt x="330578" y="2006698"/>
                  <a:pt x="342181" y="2004204"/>
                  <a:pt x="353683" y="2001329"/>
                </a:cubicBezTo>
                <a:cubicBezTo>
                  <a:pt x="417660" y="2022653"/>
                  <a:pt x="399055" y="2020044"/>
                  <a:pt x="517585" y="2001329"/>
                </a:cubicBezTo>
                <a:cubicBezTo>
                  <a:pt x="527826" y="1999712"/>
                  <a:pt x="534192" y="1988713"/>
                  <a:pt x="543465" y="1984076"/>
                </a:cubicBezTo>
                <a:cubicBezTo>
                  <a:pt x="551598" y="1980009"/>
                  <a:pt x="560718" y="1978325"/>
                  <a:pt x="569344" y="1975449"/>
                </a:cubicBezTo>
                <a:cubicBezTo>
                  <a:pt x="577970" y="1966823"/>
                  <a:pt x="584631" y="1955623"/>
                  <a:pt x="595223" y="1949570"/>
                </a:cubicBezTo>
                <a:cubicBezTo>
                  <a:pt x="605517" y="1943688"/>
                  <a:pt x="618373" y="1944351"/>
                  <a:pt x="629729" y="1940944"/>
                </a:cubicBezTo>
                <a:cubicBezTo>
                  <a:pt x="734739" y="1909441"/>
                  <a:pt x="636460" y="1934947"/>
                  <a:pt x="715993" y="1915065"/>
                </a:cubicBezTo>
                <a:cubicBezTo>
                  <a:pt x="724619" y="1909314"/>
                  <a:pt x="734541" y="1905143"/>
                  <a:pt x="741872" y="1897812"/>
                </a:cubicBezTo>
                <a:cubicBezTo>
                  <a:pt x="764690" y="1874993"/>
                  <a:pt x="753208" y="1863718"/>
                  <a:pt x="785004" y="1846053"/>
                </a:cubicBezTo>
                <a:cubicBezTo>
                  <a:pt x="785007" y="1846051"/>
                  <a:pt x="849700" y="1824488"/>
                  <a:pt x="862642" y="1820174"/>
                </a:cubicBezTo>
                <a:lnTo>
                  <a:pt x="888521" y="1811548"/>
                </a:lnTo>
                <a:cubicBezTo>
                  <a:pt x="902898" y="1814423"/>
                  <a:pt x="917429" y="1816618"/>
                  <a:pt x="931653" y="1820174"/>
                </a:cubicBezTo>
                <a:cubicBezTo>
                  <a:pt x="940474" y="1822379"/>
                  <a:pt x="951102" y="1822370"/>
                  <a:pt x="957532" y="1828800"/>
                </a:cubicBezTo>
                <a:cubicBezTo>
                  <a:pt x="963962" y="1835230"/>
                  <a:pt x="958759" y="1849395"/>
                  <a:pt x="966159" y="1854680"/>
                </a:cubicBezTo>
                <a:cubicBezTo>
                  <a:pt x="980957" y="1865250"/>
                  <a:pt x="1000664" y="1866181"/>
                  <a:pt x="1017917" y="1871932"/>
                </a:cubicBezTo>
                <a:lnTo>
                  <a:pt x="1043797" y="1880559"/>
                </a:lnTo>
                <a:cubicBezTo>
                  <a:pt x="1066801" y="1877683"/>
                  <a:pt x="1091623" y="1881348"/>
                  <a:pt x="1112808" y="1871932"/>
                </a:cubicBezTo>
                <a:cubicBezTo>
                  <a:pt x="1151749" y="1854625"/>
                  <a:pt x="1098173" y="1830109"/>
                  <a:pt x="1095555" y="1828800"/>
                </a:cubicBezTo>
                <a:cubicBezTo>
                  <a:pt x="1064468" y="1813257"/>
                  <a:pt x="1008147" y="1814021"/>
                  <a:pt x="983412" y="1811548"/>
                </a:cubicBezTo>
                <a:lnTo>
                  <a:pt x="905774" y="1785668"/>
                </a:lnTo>
                <a:lnTo>
                  <a:pt x="879895" y="1777042"/>
                </a:lnTo>
                <a:cubicBezTo>
                  <a:pt x="899882" y="1717078"/>
                  <a:pt x="874862" y="1765797"/>
                  <a:pt x="983412" y="1742536"/>
                </a:cubicBezTo>
                <a:cubicBezTo>
                  <a:pt x="993549" y="1740364"/>
                  <a:pt x="1000855" y="1731309"/>
                  <a:pt x="1009291" y="1725283"/>
                </a:cubicBezTo>
                <a:cubicBezTo>
                  <a:pt x="1020990" y="1716926"/>
                  <a:pt x="1032295" y="1708030"/>
                  <a:pt x="1043797" y="1699404"/>
                </a:cubicBezTo>
                <a:cubicBezTo>
                  <a:pt x="1084454" y="1638416"/>
                  <a:pt x="1031356" y="1711845"/>
                  <a:pt x="1095555" y="1647646"/>
                </a:cubicBezTo>
                <a:cubicBezTo>
                  <a:pt x="1102886" y="1640315"/>
                  <a:pt x="1107057" y="1630393"/>
                  <a:pt x="1112808" y="1621766"/>
                </a:cubicBezTo>
                <a:cubicBezTo>
                  <a:pt x="1115683" y="1613140"/>
                  <a:pt x="1115754" y="1602987"/>
                  <a:pt x="1121434" y="1595887"/>
                </a:cubicBezTo>
                <a:cubicBezTo>
                  <a:pt x="1133596" y="1580685"/>
                  <a:pt x="1156144" y="1575691"/>
                  <a:pt x="1173193" y="1570008"/>
                </a:cubicBezTo>
                <a:cubicBezTo>
                  <a:pt x="1181819" y="1564257"/>
                  <a:pt x="1188704" y="1552755"/>
                  <a:pt x="1199072" y="1552755"/>
                </a:cubicBezTo>
                <a:cubicBezTo>
                  <a:pt x="1217258" y="1552755"/>
                  <a:pt x="1250831" y="1570008"/>
                  <a:pt x="1250831" y="1570008"/>
                </a:cubicBezTo>
                <a:cubicBezTo>
                  <a:pt x="1256582" y="1561382"/>
                  <a:pt x="1264805" y="1553964"/>
                  <a:pt x="1268083" y="1544129"/>
                </a:cubicBezTo>
                <a:cubicBezTo>
                  <a:pt x="1273614" y="1527536"/>
                  <a:pt x="1272916" y="1509444"/>
                  <a:pt x="1276710" y="1492370"/>
                </a:cubicBezTo>
                <a:cubicBezTo>
                  <a:pt x="1278683" y="1483494"/>
                  <a:pt x="1278906" y="1472921"/>
                  <a:pt x="1285336" y="1466491"/>
                </a:cubicBezTo>
                <a:cubicBezTo>
                  <a:pt x="1299998" y="1451829"/>
                  <a:pt x="1337095" y="1431985"/>
                  <a:pt x="1337095" y="1431985"/>
                </a:cubicBezTo>
                <a:cubicBezTo>
                  <a:pt x="1364026" y="1351190"/>
                  <a:pt x="1319909" y="1470686"/>
                  <a:pt x="1371600" y="1380227"/>
                </a:cubicBezTo>
                <a:cubicBezTo>
                  <a:pt x="1377482" y="1369933"/>
                  <a:pt x="1374925" y="1356325"/>
                  <a:pt x="1380227" y="1345721"/>
                </a:cubicBezTo>
                <a:cubicBezTo>
                  <a:pt x="1389500" y="1327175"/>
                  <a:pt x="1403230" y="1311216"/>
                  <a:pt x="1414732" y="1293963"/>
                </a:cubicBezTo>
                <a:cubicBezTo>
                  <a:pt x="1420483" y="1285336"/>
                  <a:pt x="1423358" y="1273834"/>
                  <a:pt x="1431985" y="1268083"/>
                </a:cubicBezTo>
                <a:lnTo>
                  <a:pt x="1457865" y="1250831"/>
                </a:lnTo>
                <a:cubicBezTo>
                  <a:pt x="1463548" y="1233782"/>
                  <a:pt x="1468540" y="1211235"/>
                  <a:pt x="1483744" y="1199072"/>
                </a:cubicBezTo>
                <a:cubicBezTo>
                  <a:pt x="1490844" y="1193392"/>
                  <a:pt x="1500997" y="1193321"/>
                  <a:pt x="1509623" y="1190446"/>
                </a:cubicBezTo>
                <a:cubicBezTo>
                  <a:pt x="1521125" y="1173193"/>
                  <a:pt x="1537572" y="1158358"/>
                  <a:pt x="1544129" y="1138687"/>
                </a:cubicBezTo>
                <a:cubicBezTo>
                  <a:pt x="1549880" y="1121434"/>
                  <a:pt x="1556972" y="1104572"/>
                  <a:pt x="1561382" y="1086929"/>
                </a:cubicBezTo>
                <a:cubicBezTo>
                  <a:pt x="1567133" y="1063925"/>
                  <a:pt x="1565481" y="1037646"/>
                  <a:pt x="1578634" y="1017917"/>
                </a:cubicBezTo>
                <a:lnTo>
                  <a:pt x="1595887" y="992038"/>
                </a:lnTo>
                <a:cubicBezTo>
                  <a:pt x="1604513" y="994914"/>
                  <a:pt x="1612944" y="998460"/>
                  <a:pt x="1621766" y="1000665"/>
                </a:cubicBezTo>
                <a:cubicBezTo>
                  <a:pt x="1635990" y="1004221"/>
                  <a:pt x="1650585" y="1006111"/>
                  <a:pt x="1664898" y="1009291"/>
                </a:cubicBezTo>
                <a:cubicBezTo>
                  <a:pt x="1676472" y="1011863"/>
                  <a:pt x="1687902" y="1015042"/>
                  <a:pt x="1699404" y="1017917"/>
                </a:cubicBezTo>
                <a:cubicBezTo>
                  <a:pt x="1722408" y="1015042"/>
                  <a:pt x="1745747" y="1014148"/>
                  <a:pt x="1768415" y="1009291"/>
                </a:cubicBezTo>
                <a:cubicBezTo>
                  <a:pt x="1786198" y="1005480"/>
                  <a:pt x="1820174" y="992038"/>
                  <a:pt x="1820174" y="992038"/>
                </a:cubicBezTo>
                <a:cubicBezTo>
                  <a:pt x="1825925" y="983412"/>
                  <a:pt x="1833216" y="975633"/>
                  <a:pt x="1837427" y="966159"/>
                </a:cubicBezTo>
                <a:cubicBezTo>
                  <a:pt x="1844813" y="949540"/>
                  <a:pt x="1837037" y="918811"/>
                  <a:pt x="1854680" y="914400"/>
                </a:cubicBezTo>
                <a:lnTo>
                  <a:pt x="1889185" y="905774"/>
                </a:lnTo>
                <a:cubicBezTo>
                  <a:pt x="1892061" y="897148"/>
                  <a:pt x="1895314" y="888638"/>
                  <a:pt x="1897812" y="879895"/>
                </a:cubicBezTo>
                <a:cubicBezTo>
                  <a:pt x="1901069" y="868495"/>
                  <a:pt x="1900556" y="855683"/>
                  <a:pt x="1906438" y="845389"/>
                </a:cubicBezTo>
                <a:cubicBezTo>
                  <a:pt x="1916656" y="827506"/>
                  <a:pt x="1941706" y="813251"/>
                  <a:pt x="1958197" y="802257"/>
                </a:cubicBezTo>
                <a:cubicBezTo>
                  <a:pt x="1974990" y="751877"/>
                  <a:pt x="1953684" y="798143"/>
                  <a:pt x="1992702" y="759125"/>
                </a:cubicBezTo>
                <a:cubicBezTo>
                  <a:pt x="2000033" y="751794"/>
                  <a:pt x="2001163" y="738741"/>
                  <a:pt x="2009955" y="733246"/>
                </a:cubicBezTo>
                <a:cubicBezTo>
                  <a:pt x="2025377" y="723607"/>
                  <a:pt x="2061714" y="715993"/>
                  <a:pt x="2061714" y="715993"/>
                </a:cubicBezTo>
                <a:cubicBezTo>
                  <a:pt x="2070340" y="710242"/>
                  <a:pt x="2078320" y="703377"/>
                  <a:pt x="2087593" y="698740"/>
                </a:cubicBezTo>
                <a:cubicBezTo>
                  <a:pt x="2095726" y="694674"/>
                  <a:pt x="2108187" y="697513"/>
                  <a:pt x="2113472" y="690114"/>
                </a:cubicBezTo>
                <a:cubicBezTo>
                  <a:pt x="2135554" y="659199"/>
                  <a:pt x="2119753" y="635997"/>
                  <a:pt x="2147978" y="612476"/>
                </a:cubicBezTo>
                <a:cubicBezTo>
                  <a:pt x="2157857" y="604244"/>
                  <a:pt x="2171456" y="601839"/>
                  <a:pt x="2182483" y="595223"/>
                </a:cubicBezTo>
                <a:cubicBezTo>
                  <a:pt x="2200264" y="584555"/>
                  <a:pt x="2214570" y="567274"/>
                  <a:pt x="2234242" y="560717"/>
                </a:cubicBezTo>
                <a:lnTo>
                  <a:pt x="2286000" y="543465"/>
                </a:lnTo>
                <a:cubicBezTo>
                  <a:pt x="2327012" y="516124"/>
                  <a:pt x="2302043" y="529491"/>
                  <a:pt x="2363638" y="508959"/>
                </a:cubicBezTo>
                <a:lnTo>
                  <a:pt x="2389517" y="500332"/>
                </a:lnTo>
                <a:lnTo>
                  <a:pt x="2415397" y="491706"/>
                </a:lnTo>
                <a:cubicBezTo>
                  <a:pt x="2406770" y="488831"/>
                  <a:pt x="2395947" y="489510"/>
                  <a:pt x="2389517" y="483080"/>
                </a:cubicBezTo>
                <a:cubicBezTo>
                  <a:pt x="2372938" y="466501"/>
                  <a:pt x="2384056" y="416363"/>
                  <a:pt x="2389517" y="405442"/>
                </a:cubicBezTo>
                <a:cubicBezTo>
                  <a:pt x="2394154" y="396169"/>
                  <a:pt x="2406124" y="392826"/>
                  <a:pt x="2415397" y="388189"/>
                </a:cubicBezTo>
                <a:cubicBezTo>
                  <a:pt x="2444299" y="373738"/>
                  <a:pt x="2494319" y="373669"/>
                  <a:pt x="2518914" y="370936"/>
                </a:cubicBezTo>
                <a:cubicBezTo>
                  <a:pt x="2578070" y="351218"/>
                  <a:pt x="2504648" y="374503"/>
                  <a:pt x="2587925" y="353683"/>
                </a:cubicBezTo>
                <a:cubicBezTo>
                  <a:pt x="2596746" y="351478"/>
                  <a:pt x="2604983" y="347262"/>
                  <a:pt x="2613804" y="345057"/>
                </a:cubicBezTo>
                <a:cubicBezTo>
                  <a:pt x="2628028" y="341501"/>
                  <a:pt x="2642791" y="340289"/>
                  <a:pt x="2656936" y="336431"/>
                </a:cubicBezTo>
                <a:cubicBezTo>
                  <a:pt x="2674481" y="331646"/>
                  <a:pt x="2708695" y="319178"/>
                  <a:pt x="2708695" y="319178"/>
                </a:cubicBezTo>
                <a:cubicBezTo>
                  <a:pt x="2768019" y="279628"/>
                  <a:pt x="2740782" y="291229"/>
                  <a:pt x="2786332" y="276046"/>
                </a:cubicBezTo>
                <a:cubicBezTo>
                  <a:pt x="2797834" y="278921"/>
                  <a:pt x="2817581" y="273272"/>
                  <a:pt x="2820838" y="284672"/>
                </a:cubicBezTo>
                <a:cubicBezTo>
                  <a:pt x="2825834" y="302159"/>
                  <a:pt x="2803585" y="336431"/>
                  <a:pt x="2803585" y="336431"/>
                </a:cubicBezTo>
                <a:cubicBezTo>
                  <a:pt x="2800710" y="362310"/>
                  <a:pt x="2779824" y="392880"/>
                  <a:pt x="2794959" y="414068"/>
                </a:cubicBezTo>
                <a:cubicBezTo>
                  <a:pt x="2806670" y="430464"/>
                  <a:pt x="2860023" y="385850"/>
                  <a:pt x="2872597" y="379563"/>
                </a:cubicBezTo>
                <a:cubicBezTo>
                  <a:pt x="2880730" y="375497"/>
                  <a:pt x="2889850" y="373812"/>
                  <a:pt x="2898476" y="370936"/>
                </a:cubicBezTo>
                <a:cubicBezTo>
                  <a:pt x="2904159" y="353887"/>
                  <a:pt x="2909152" y="331341"/>
                  <a:pt x="2924355" y="319178"/>
                </a:cubicBezTo>
                <a:cubicBezTo>
                  <a:pt x="2931455" y="313498"/>
                  <a:pt x="2941608" y="313427"/>
                  <a:pt x="2950234" y="310551"/>
                </a:cubicBezTo>
                <a:cubicBezTo>
                  <a:pt x="2967487" y="313427"/>
                  <a:pt x="2984919" y="315384"/>
                  <a:pt x="3001993" y="319178"/>
                </a:cubicBezTo>
                <a:cubicBezTo>
                  <a:pt x="3010869" y="321151"/>
                  <a:pt x="3021442" y="334234"/>
                  <a:pt x="3027872" y="327804"/>
                </a:cubicBezTo>
                <a:cubicBezTo>
                  <a:pt x="3034302" y="321374"/>
                  <a:pt x="3023662" y="309874"/>
                  <a:pt x="3019246" y="301925"/>
                </a:cubicBezTo>
                <a:cubicBezTo>
                  <a:pt x="3009176" y="283799"/>
                  <a:pt x="2984740" y="250166"/>
                  <a:pt x="2984740" y="250166"/>
                </a:cubicBezTo>
                <a:cubicBezTo>
                  <a:pt x="2976211" y="275755"/>
                  <a:pt x="2964515" y="282087"/>
                  <a:pt x="3001993" y="284672"/>
                </a:cubicBezTo>
                <a:cubicBezTo>
                  <a:pt x="3076633" y="289819"/>
                  <a:pt x="3151518" y="290423"/>
                  <a:pt x="3226280" y="293298"/>
                </a:cubicBezTo>
                <a:cubicBezTo>
                  <a:pt x="3236220" y="296612"/>
                  <a:pt x="3278784" y="311536"/>
                  <a:pt x="3286665" y="310551"/>
                </a:cubicBezTo>
                <a:cubicBezTo>
                  <a:pt x="3299425" y="308956"/>
                  <a:pt x="3309668" y="299049"/>
                  <a:pt x="3321170" y="293298"/>
                </a:cubicBezTo>
                <a:cubicBezTo>
                  <a:pt x="3324046" y="281796"/>
                  <a:pt x="3325127" y="269690"/>
                  <a:pt x="3329797" y="258793"/>
                </a:cubicBezTo>
                <a:cubicBezTo>
                  <a:pt x="3333881" y="249264"/>
                  <a:pt x="3344070" y="242844"/>
                  <a:pt x="3347049" y="232914"/>
                </a:cubicBezTo>
                <a:cubicBezTo>
                  <a:pt x="3348398" y="228417"/>
                  <a:pt x="3358056" y="125727"/>
                  <a:pt x="3372929" y="120770"/>
                </a:cubicBezTo>
                <a:lnTo>
                  <a:pt x="3398808" y="112144"/>
                </a:lnTo>
                <a:cubicBezTo>
                  <a:pt x="3413185" y="100642"/>
                  <a:pt x="3426620" y="87851"/>
                  <a:pt x="3441940" y="77638"/>
                </a:cubicBezTo>
                <a:cubicBezTo>
                  <a:pt x="3455006" y="68927"/>
                  <a:pt x="3514030" y="35652"/>
                  <a:pt x="3536831" y="25880"/>
                </a:cubicBezTo>
                <a:cubicBezTo>
                  <a:pt x="3557523" y="17012"/>
                  <a:pt x="3575315" y="14884"/>
                  <a:pt x="3597215" y="8627"/>
                </a:cubicBezTo>
                <a:cubicBezTo>
                  <a:pt x="3605958" y="6129"/>
                  <a:pt x="3614468" y="2876"/>
                  <a:pt x="3623095" y="0"/>
                </a:cubicBezTo>
                <a:cubicBezTo>
                  <a:pt x="3669102" y="2876"/>
                  <a:pt x="3716576" y="-3251"/>
                  <a:pt x="3761117" y="8627"/>
                </a:cubicBezTo>
                <a:cubicBezTo>
                  <a:pt x="3769903" y="10970"/>
                  <a:pt x="3758921" y="28076"/>
                  <a:pt x="3752491" y="34506"/>
                </a:cubicBezTo>
                <a:cubicBezTo>
                  <a:pt x="3737829" y="49168"/>
                  <a:pt x="3700732" y="69012"/>
                  <a:pt x="3700732" y="69012"/>
                </a:cubicBezTo>
                <a:cubicBezTo>
                  <a:pt x="3651284" y="143186"/>
                  <a:pt x="3710573" y="49333"/>
                  <a:pt x="3674853" y="120770"/>
                </a:cubicBezTo>
                <a:cubicBezTo>
                  <a:pt x="3670216" y="130043"/>
                  <a:pt x="3663351" y="138023"/>
                  <a:pt x="3657600" y="146649"/>
                </a:cubicBezTo>
                <a:cubicBezTo>
                  <a:pt x="3651041" y="166328"/>
                  <a:pt x="3628690" y="220524"/>
                  <a:pt x="3657600" y="232914"/>
                </a:cubicBezTo>
                <a:cubicBezTo>
                  <a:pt x="3676659" y="241082"/>
                  <a:pt x="3696918" y="214997"/>
                  <a:pt x="3709359" y="198408"/>
                </a:cubicBezTo>
                <a:cubicBezTo>
                  <a:pt x="3717985" y="186906"/>
                  <a:pt x="3726881" y="175601"/>
                  <a:pt x="3735238" y="163902"/>
                </a:cubicBezTo>
                <a:cubicBezTo>
                  <a:pt x="3755195" y="135962"/>
                  <a:pt x="3749941" y="135835"/>
                  <a:pt x="3778370" y="112144"/>
                </a:cubicBezTo>
                <a:cubicBezTo>
                  <a:pt x="3805711" y="89360"/>
                  <a:pt x="3818392" y="90176"/>
                  <a:pt x="3856008" y="77638"/>
                </a:cubicBezTo>
                <a:lnTo>
                  <a:pt x="3881887" y="69012"/>
                </a:lnTo>
                <a:lnTo>
                  <a:pt x="3907766" y="60385"/>
                </a:lnTo>
                <a:cubicBezTo>
                  <a:pt x="3910642" y="69012"/>
                  <a:pt x="3913895" y="77522"/>
                  <a:pt x="3916393" y="86265"/>
                </a:cubicBezTo>
                <a:cubicBezTo>
                  <a:pt x="3919650" y="97664"/>
                  <a:pt x="3914415" y="115468"/>
                  <a:pt x="3925019" y="120770"/>
                </a:cubicBezTo>
                <a:cubicBezTo>
                  <a:pt x="3934292" y="125406"/>
                  <a:pt x="3941424" y="107728"/>
                  <a:pt x="3950898" y="103517"/>
                </a:cubicBezTo>
                <a:cubicBezTo>
                  <a:pt x="3967517" y="96131"/>
                  <a:pt x="4002657" y="86265"/>
                  <a:pt x="4002657" y="86265"/>
                </a:cubicBezTo>
                <a:cubicBezTo>
                  <a:pt x="4057291" y="89140"/>
                  <a:pt x="4111999" y="90850"/>
                  <a:pt x="4166559" y="94891"/>
                </a:cubicBezTo>
                <a:cubicBezTo>
                  <a:pt x="4189678" y="96603"/>
                  <a:pt x="4213204" y="97417"/>
                  <a:pt x="4235570" y="103517"/>
                </a:cubicBezTo>
                <a:cubicBezTo>
                  <a:pt x="4245572" y="106245"/>
                  <a:pt x="4251259" y="118859"/>
                  <a:pt x="4261449" y="120770"/>
                </a:cubicBezTo>
                <a:cubicBezTo>
                  <a:pt x="4298299" y="127679"/>
                  <a:pt x="4336212" y="126521"/>
                  <a:pt x="4373593" y="129397"/>
                </a:cubicBezTo>
                <a:cubicBezTo>
                  <a:pt x="4435187" y="149928"/>
                  <a:pt x="4410219" y="136561"/>
                  <a:pt x="4451231" y="163902"/>
                </a:cubicBezTo>
                <a:cubicBezTo>
                  <a:pt x="4497238" y="232915"/>
                  <a:pt x="4436852" y="149521"/>
                  <a:pt x="4494363" y="207034"/>
                </a:cubicBezTo>
                <a:cubicBezTo>
                  <a:pt x="4533382" y="246054"/>
                  <a:pt x="4487111" y="224747"/>
                  <a:pt x="4537495" y="241540"/>
                </a:cubicBezTo>
                <a:cubicBezTo>
                  <a:pt x="4546121" y="247291"/>
                  <a:pt x="4556897" y="250697"/>
                  <a:pt x="4563374" y="258793"/>
                </a:cubicBezTo>
                <a:cubicBezTo>
                  <a:pt x="4584390" y="285063"/>
                  <a:pt x="4569177" y="290397"/>
                  <a:pt x="4546121" y="301925"/>
                </a:cubicBezTo>
                <a:cubicBezTo>
                  <a:pt x="4533749" y="308111"/>
                  <a:pt x="4496787" y="316415"/>
                  <a:pt x="4485736" y="319178"/>
                </a:cubicBezTo>
                <a:cubicBezTo>
                  <a:pt x="4479985" y="327804"/>
                  <a:pt x="4462006" y="336961"/>
                  <a:pt x="4468483" y="345057"/>
                </a:cubicBezTo>
                <a:cubicBezTo>
                  <a:pt x="4479844" y="359258"/>
                  <a:pt x="4505110" y="352222"/>
                  <a:pt x="4520242" y="362310"/>
                </a:cubicBezTo>
                <a:cubicBezTo>
                  <a:pt x="4528868" y="368061"/>
                  <a:pt x="4536848" y="374926"/>
                  <a:pt x="4546121" y="379563"/>
                </a:cubicBezTo>
                <a:cubicBezTo>
                  <a:pt x="4554254" y="383629"/>
                  <a:pt x="4563374" y="385314"/>
                  <a:pt x="4572000" y="388189"/>
                </a:cubicBezTo>
                <a:cubicBezTo>
                  <a:pt x="4577751" y="396815"/>
                  <a:pt x="4587787" y="403805"/>
                  <a:pt x="4589253" y="414068"/>
                </a:cubicBezTo>
                <a:cubicBezTo>
                  <a:pt x="4590930" y="425805"/>
                  <a:pt x="4590275" y="441683"/>
                  <a:pt x="4580627" y="448574"/>
                </a:cubicBezTo>
                <a:cubicBezTo>
                  <a:pt x="4566394" y="458740"/>
                  <a:pt x="4546252" y="455268"/>
                  <a:pt x="4528868" y="457200"/>
                </a:cubicBezTo>
                <a:cubicBezTo>
                  <a:pt x="4494454" y="461024"/>
                  <a:pt x="4459857" y="462951"/>
                  <a:pt x="4425351" y="465827"/>
                </a:cubicBezTo>
                <a:cubicBezTo>
                  <a:pt x="4408098" y="483080"/>
                  <a:pt x="4387127" y="497284"/>
                  <a:pt x="4373593" y="517585"/>
                </a:cubicBezTo>
                <a:cubicBezTo>
                  <a:pt x="4350589" y="552091"/>
                  <a:pt x="4364967" y="537714"/>
                  <a:pt x="4330461" y="560717"/>
                </a:cubicBezTo>
                <a:cubicBezTo>
                  <a:pt x="4324710" y="552091"/>
                  <a:pt x="4314353" y="545142"/>
                  <a:pt x="4313208" y="534838"/>
                </a:cubicBezTo>
                <a:cubicBezTo>
                  <a:pt x="4310094" y="506814"/>
                  <a:pt x="4323184" y="482671"/>
                  <a:pt x="4330461" y="457200"/>
                </a:cubicBezTo>
                <a:cubicBezTo>
                  <a:pt x="4333718" y="445801"/>
                  <a:pt x="4336212" y="434197"/>
                  <a:pt x="4339087" y="422695"/>
                </a:cubicBezTo>
                <a:cubicBezTo>
                  <a:pt x="4336212" y="408318"/>
                  <a:pt x="4338594" y="391763"/>
                  <a:pt x="4330461" y="379563"/>
                </a:cubicBezTo>
                <a:cubicBezTo>
                  <a:pt x="4325417" y="371997"/>
                  <a:pt x="4313325" y="373434"/>
                  <a:pt x="4304582" y="370936"/>
                </a:cubicBezTo>
                <a:cubicBezTo>
                  <a:pt x="4293182" y="367679"/>
                  <a:pt x="4281432" y="365717"/>
                  <a:pt x="4270076" y="362310"/>
                </a:cubicBezTo>
                <a:cubicBezTo>
                  <a:pt x="4252657" y="357084"/>
                  <a:pt x="4235960" y="349468"/>
                  <a:pt x="4218317" y="345057"/>
                </a:cubicBezTo>
                <a:cubicBezTo>
                  <a:pt x="4206815" y="342182"/>
                  <a:pt x="4195168" y="339838"/>
                  <a:pt x="4183812" y="336431"/>
                </a:cubicBezTo>
                <a:cubicBezTo>
                  <a:pt x="4166393" y="331205"/>
                  <a:pt x="4149306" y="324929"/>
                  <a:pt x="4132053" y="319178"/>
                </a:cubicBezTo>
                <a:cubicBezTo>
                  <a:pt x="4123427" y="316302"/>
                  <a:pt x="4115090" y="312334"/>
                  <a:pt x="4106174" y="310551"/>
                </a:cubicBezTo>
                <a:cubicBezTo>
                  <a:pt x="4054126" y="300142"/>
                  <a:pt x="4076952" y="306562"/>
                  <a:pt x="4037163" y="293298"/>
                </a:cubicBezTo>
                <a:cubicBezTo>
                  <a:pt x="4011291" y="297610"/>
                  <a:pt x="3956431" y="303989"/>
                  <a:pt x="3933646" y="319178"/>
                </a:cubicBezTo>
                <a:cubicBezTo>
                  <a:pt x="3916393" y="330680"/>
                  <a:pt x="3901558" y="347126"/>
                  <a:pt x="3881887" y="353683"/>
                </a:cubicBezTo>
                <a:lnTo>
                  <a:pt x="3830129" y="370936"/>
                </a:lnTo>
                <a:cubicBezTo>
                  <a:pt x="3821502" y="373812"/>
                  <a:pt x="3811815" y="374519"/>
                  <a:pt x="3804249" y="379563"/>
                </a:cubicBezTo>
                <a:lnTo>
                  <a:pt x="3778370" y="396815"/>
                </a:lnTo>
                <a:cubicBezTo>
                  <a:pt x="3775495" y="405442"/>
                  <a:pt x="3773811" y="414562"/>
                  <a:pt x="3769744" y="422695"/>
                </a:cubicBezTo>
                <a:cubicBezTo>
                  <a:pt x="3765108" y="431968"/>
                  <a:pt x="3756575" y="439045"/>
                  <a:pt x="3752491" y="448574"/>
                </a:cubicBezTo>
                <a:cubicBezTo>
                  <a:pt x="3747821" y="459471"/>
                  <a:pt x="3746190" y="471454"/>
                  <a:pt x="3743865" y="483080"/>
                </a:cubicBezTo>
                <a:cubicBezTo>
                  <a:pt x="3740435" y="500231"/>
                  <a:pt x="3743060" y="519194"/>
                  <a:pt x="3735238" y="534838"/>
                </a:cubicBezTo>
                <a:cubicBezTo>
                  <a:pt x="3730601" y="544111"/>
                  <a:pt x="3717985" y="546340"/>
                  <a:pt x="3709359" y="552091"/>
                </a:cubicBezTo>
                <a:cubicBezTo>
                  <a:pt x="3682018" y="593101"/>
                  <a:pt x="3695384" y="568135"/>
                  <a:pt x="3674853" y="629729"/>
                </a:cubicBezTo>
                <a:cubicBezTo>
                  <a:pt x="3671978" y="638355"/>
                  <a:pt x="3673793" y="650564"/>
                  <a:pt x="3666227" y="655608"/>
                </a:cubicBezTo>
                <a:cubicBezTo>
                  <a:pt x="3632782" y="677905"/>
                  <a:pt x="3650184" y="669583"/>
                  <a:pt x="3614468" y="681487"/>
                </a:cubicBezTo>
                <a:cubicBezTo>
                  <a:pt x="3605842" y="678612"/>
                  <a:pt x="3597602" y="674063"/>
                  <a:pt x="3588589" y="672861"/>
                </a:cubicBezTo>
                <a:cubicBezTo>
                  <a:pt x="3554267" y="668285"/>
                  <a:pt x="3518365" y="673746"/>
                  <a:pt x="3485072" y="664234"/>
                </a:cubicBezTo>
                <a:cubicBezTo>
                  <a:pt x="3475103" y="661386"/>
                  <a:pt x="3473570" y="646981"/>
                  <a:pt x="3467819" y="638355"/>
                </a:cubicBezTo>
                <a:cubicBezTo>
                  <a:pt x="3464944" y="629729"/>
                  <a:pt x="3467326" y="616543"/>
                  <a:pt x="3459193" y="612476"/>
                </a:cubicBezTo>
                <a:cubicBezTo>
                  <a:pt x="3423408" y="594583"/>
                  <a:pt x="3374208" y="607363"/>
                  <a:pt x="3338423" y="612476"/>
                </a:cubicBezTo>
                <a:cubicBezTo>
                  <a:pt x="3329797" y="618227"/>
                  <a:pt x="3322018" y="625518"/>
                  <a:pt x="3312544" y="629729"/>
                </a:cubicBezTo>
                <a:cubicBezTo>
                  <a:pt x="3295925" y="637115"/>
                  <a:pt x="3260785" y="646981"/>
                  <a:pt x="3260785" y="646981"/>
                </a:cubicBezTo>
                <a:cubicBezTo>
                  <a:pt x="3252159" y="652732"/>
                  <a:pt x="3244179" y="659597"/>
                  <a:pt x="3234906" y="664234"/>
                </a:cubicBezTo>
                <a:cubicBezTo>
                  <a:pt x="3201447" y="680964"/>
                  <a:pt x="3191846" y="670406"/>
                  <a:pt x="3148642" y="664234"/>
                </a:cubicBezTo>
                <a:cubicBezTo>
                  <a:pt x="3140016" y="661359"/>
                  <a:pt x="3129193" y="662038"/>
                  <a:pt x="3122763" y="655608"/>
                </a:cubicBezTo>
                <a:cubicBezTo>
                  <a:pt x="3116333" y="649178"/>
                  <a:pt x="3115919" y="638645"/>
                  <a:pt x="3114136" y="629729"/>
                </a:cubicBezTo>
                <a:cubicBezTo>
                  <a:pt x="3107628" y="597187"/>
                  <a:pt x="3114961" y="566831"/>
                  <a:pt x="3088257" y="543465"/>
                </a:cubicBezTo>
                <a:cubicBezTo>
                  <a:pt x="3072652" y="529811"/>
                  <a:pt x="3056831" y="513026"/>
                  <a:pt x="3036498" y="508959"/>
                </a:cubicBezTo>
                <a:cubicBezTo>
                  <a:pt x="2984450" y="498549"/>
                  <a:pt x="3007276" y="504968"/>
                  <a:pt x="2967487" y="491706"/>
                </a:cubicBezTo>
                <a:cubicBezTo>
                  <a:pt x="2932325" y="468265"/>
                  <a:pt x="2947649" y="469669"/>
                  <a:pt x="2898476" y="483080"/>
                </a:cubicBezTo>
                <a:cubicBezTo>
                  <a:pt x="2880931" y="487865"/>
                  <a:pt x="2846717" y="500332"/>
                  <a:pt x="2846717" y="500332"/>
                </a:cubicBezTo>
                <a:cubicBezTo>
                  <a:pt x="2840966" y="508959"/>
                  <a:pt x="2838738" y="521575"/>
                  <a:pt x="2829465" y="526212"/>
                </a:cubicBezTo>
                <a:cubicBezTo>
                  <a:pt x="2813821" y="534034"/>
                  <a:pt x="2794857" y="531408"/>
                  <a:pt x="2777706" y="534838"/>
                </a:cubicBezTo>
                <a:cubicBezTo>
                  <a:pt x="2766080" y="537163"/>
                  <a:pt x="2754702" y="540589"/>
                  <a:pt x="2743200" y="543465"/>
                </a:cubicBezTo>
                <a:cubicBezTo>
                  <a:pt x="2761929" y="599652"/>
                  <a:pt x="2774438" y="613653"/>
                  <a:pt x="2751827" y="681487"/>
                </a:cubicBezTo>
                <a:cubicBezTo>
                  <a:pt x="2748549" y="691323"/>
                  <a:pt x="2734574" y="692989"/>
                  <a:pt x="2725948" y="698740"/>
                </a:cubicBezTo>
                <a:cubicBezTo>
                  <a:pt x="2697193" y="695865"/>
                  <a:pt x="2667841" y="696612"/>
                  <a:pt x="2639683" y="690114"/>
                </a:cubicBezTo>
                <a:cubicBezTo>
                  <a:pt x="2629581" y="687783"/>
                  <a:pt x="2623278" y="677072"/>
                  <a:pt x="2613804" y="672861"/>
                </a:cubicBezTo>
                <a:cubicBezTo>
                  <a:pt x="2597186" y="665475"/>
                  <a:pt x="2579984" y="658598"/>
                  <a:pt x="2562046" y="655608"/>
                </a:cubicBezTo>
                <a:cubicBezTo>
                  <a:pt x="2501318" y="645486"/>
                  <a:pt x="2526880" y="652512"/>
                  <a:pt x="2484408" y="638355"/>
                </a:cubicBezTo>
                <a:cubicBezTo>
                  <a:pt x="2464280" y="641230"/>
                  <a:pt x="2442209" y="637888"/>
                  <a:pt x="2424023" y="646981"/>
                </a:cubicBezTo>
                <a:cubicBezTo>
                  <a:pt x="2415890" y="651048"/>
                  <a:pt x="2416892" y="663891"/>
                  <a:pt x="2415397" y="672861"/>
                </a:cubicBezTo>
                <a:cubicBezTo>
                  <a:pt x="2411116" y="698545"/>
                  <a:pt x="2411051" y="724814"/>
                  <a:pt x="2406770" y="750498"/>
                </a:cubicBezTo>
                <a:cubicBezTo>
                  <a:pt x="2405275" y="759468"/>
                  <a:pt x="2403824" y="769277"/>
                  <a:pt x="2398144" y="776378"/>
                </a:cubicBezTo>
                <a:cubicBezTo>
                  <a:pt x="2391668" y="784474"/>
                  <a:pt x="2380891" y="787880"/>
                  <a:pt x="2372265" y="793631"/>
                </a:cubicBezTo>
                <a:cubicBezTo>
                  <a:pt x="2337759" y="790755"/>
                  <a:pt x="2303373" y="785004"/>
                  <a:pt x="2268748" y="785004"/>
                </a:cubicBezTo>
                <a:cubicBezTo>
                  <a:pt x="2247931" y="785004"/>
                  <a:pt x="2220156" y="795450"/>
                  <a:pt x="2199736" y="802257"/>
                </a:cubicBezTo>
                <a:cubicBezTo>
                  <a:pt x="2181574" y="856743"/>
                  <a:pt x="2200669" y="854015"/>
                  <a:pt x="2173857" y="854015"/>
                </a:cubicBezTo>
              </a:path>
            </a:pathLst>
          </a:custGeom>
          <a:solidFill>
            <a:schemeClr val="bg2">
              <a:lumMod val="75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8" name="Picture 1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10687" y="3284155"/>
            <a:ext cx="828580" cy="828580"/>
          </a:xfrm>
          <a:prstGeom prst="rect">
            <a:avLst/>
          </a:prstGeom>
        </p:spPr>
      </p:pic>
      <p:pic>
        <p:nvPicPr>
          <p:cNvPr id="19" name="Picture 18"/>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825919" y="2282070"/>
            <a:ext cx="1810410" cy="1810411"/>
          </a:xfrm>
          <a:prstGeom prst="rect">
            <a:avLst/>
          </a:prstGeom>
        </p:spPr>
      </p:pic>
      <p:sp>
        <p:nvSpPr>
          <p:cNvPr id="8" name="TextBox 7"/>
          <p:cNvSpPr txBox="1"/>
          <p:nvPr/>
        </p:nvSpPr>
        <p:spPr>
          <a:xfrm>
            <a:off x="4121532" y="4112735"/>
            <a:ext cx="4666208" cy="209297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360000" tIns="324000" rIns="252000" bIns="432000">
            <a:spAutoFit/>
          </a:bodyPr>
          <a:lstStyle/>
          <a:p>
            <a:pPr>
              <a:lnSpc>
                <a:spcPct val="120000"/>
              </a:lnSpc>
              <a:spcBef>
                <a:spcPts val="1200"/>
              </a:spcBef>
              <a:defRPr/>
            </a:pPr>
            <a:r>
              <a:rPr lang="nb-NO" sz="2400" dirty="0">
                <a:solidFill>
                  <a:schemeClr val="tx1"/>
                </a:solidFill>
              </a:rPr>
              <a:t>Gjelder bedrifter i alle størrelser, over hele landet, </a:t>
            </a:r>
            <a:r>
              <a:rPr lang="nb-NO" sz="2400" spc="-30" dirty="0">
                <a:solidFill>
                  <a:schemeClr val="tx1"/>
                </a:solidFill>
              </a:rPr>
              <a:t>som utvikler </a:t>
            </a:r>
            <a:br>
              <a:rPr lang="nb-NO" sz="2400" spc="-30" dirty="0">
                <a:solidFill>
                  <a:schemeClr val="tx1"/>
                </a:solidFill>
              </a:rPr>
            </a:br>
            <a:r>
              <a:rPr lang="nb-NO" sz="2400" spc="-30" dirty="0">
                <a:solidFill>
                  <a:schemeClr val="tx1"/>
                </a:solidFill>
              </a:rPr>
              <a:t>ny miljøteknologi</a:t>
            </a:r>
          </a:p>
        </p:txBody>
      </p:sp>
      <p:pic>
        <p:nvPicPr>
          <p:cNvPr id="10" name="Picture 9"/>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03726" y="3689582"/>
            <a:ext cx="414290" cy="414291"/>
          </a:xfrm>
          <a:prstGeom prst="rect">
            <a:avLst/>
          </a:prstGeom>
        </p:spPr>
      </p:pic>
    </p:spTree>
    <p:extLst>
      <p:ext uri="{BB962C8B-B14F-4D97-AF65-F5344CB8AC3E}">
        <p14:creationId xmlns:p14="http://schemas.microsoft.com/office/powerpoint/2010/main" val="306310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32616" y="2650671"/>
            <a:ext cx="4916384" cy="313326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360000" tIns="324000" rIns="252000" bIns="432000">
            <a:spAutoFit/>
          </a:bodyPr>
          <a:lstStyle/>
          <a:p>
            <a:pPr>
              <a:lnSpc>
                <a:spcPct val="120000"/>
              </a:lnSpc>
              <a:spcBef>
                <a:spcPts val="1200"/>
              </a:spcBef>
            </a:pPr>
            <a:r>
              <a:rPr lang="nb-NO" sz="2400" dirty="0">
                <a:solidFill>
                  <a:schemeClr val="tx1"/>
                </a:solidFill>
              </a:rPr>
              <a:t>Skal fremme norsk miljøteknologi </a:t>
            </a:r>
            <a:br>
              <a:rPr lang="nb-NO" sz="2400" dirty="0">
                <a:solidFill>
                  <a:schemeClr val="tx1"/>
                </a:solidFill>
              </a:rPr>
            </a:br>
            <a:r>
              <a:rPr lang="nb-NO" sz="2400" dirty="0">
                <a:solidFill>
                  <a:schemeClr val="tx1"/>
                </a:solidFill>
              </a:rPr>
              <a:t>i nasjonale og internasjonale markeder. </a:t>
            </a:r>
          </a:p>
          <a:p>
            <a:pPr>
              <a:lnSpc>
                <a:spcPct val="120000"/>
              </a:lnSpc>
              <a:spcBef>
                <a:spcPts val="1200"/>
              </a:spcBef>
            </a:pPr>
            <a:r>
              <a:rPr lang="nb-NO" sz="2400" dirty="0">
                <a:solidFill>
                  <a:schemeClr val="tx1"/>
                </a:solidFill>
              </a:rPr>
              <a:t>Prosjektene skal ha et betydelig verdiskapingspotensial i Norge.</a:t>
            </a:r>
          </a:p>
        </p:txBody>
      </p:sp>
      <p:sp>
        <p:nvSpPr>
          <p:cNvPr id="5" name="Freeform 4"/>
          <p:cNvSpPr>
            <a:spLocks noChangeAspect="1"/>
          </p:cNvSpPr>
          <p:nvPr/>
        </p:nvSpPr>
        <p:spPr>
          <a:xfrm>
            <a:off x="973793" y="1336208"/>
            <a:ext cx="5636356" cy="5089695"/>
          </a:xfrm>
          <a:custGeom>
            <a:avLst/>
            <a:gdLst>
              <a:gd name="connsiteX0" fmla="*/ 1802921 w 4589971"/>
              <a:gd name="connsiteY0" fmla="*/ 1380227 h 3269545"/>
              <a:gd name="connsiteX1" fmla="*/ 1768415 w 4589971"/>
              <a:gd name="connsiteY1" fmla="*/ 1423359 h 3269545"/>
              <a:gd name="connsiteX2" fmla="*/ 1716657 w 4589971"/>
              <a:gd name="connsiteY2" fmla="*/ 1457865 h 3269545"/>
              <a:gd name="connsiteX3" fmla="*/ 1690778 w 4589971"/>
              <a:gd name="connsiteY3" fmla="*/ 1509623 h 3269545"/>
              <a:gd name="connsiteX4" fmla="*/ 1673525 w 4589971"/>
              <a:gd name="connsiteY4" fmla="*/ 1535502 h 3269545"/>
              <a:gd name="connsiteX5" fmla="*/ 1656272 w 4589971"/>
              <a:gd name="connsiteY5" fmla="*/ 1587261 h 3269545"/>
              <a:gd name="connsiteX6" fmla="*/ 1664898 w 4589971"/>
              <a:gd name="connsiteY6" fmla="*/ 1613140 h 3269545"/>
              <a:gd name="connsiteX7" fmla="*/ 1716657 w 4589971"/>
              <a:gd name="connsiteY7" fmla="*/ 1630393 h 3269545"/>
              <a:gd name="connsiteX8" fmla="*/ 1716657 w 4589971"/>
              <a:gd name="connsiteY8" fmla="*/ 1742536 h 3269545"/>
              <a:gd name="connsiteX9" fmla="*/ 1690778 w 4589971"/>
              <a:gd name="connsiteY9" fmla="*/ 1751163 h 3269545"/>
              <a:gd name="connsiteX10" fmla="*/ 1656272 w 4589971"/>
              <a:gd name="connsiteY10" fmla="*/ 1742536 h 3269545"/>
              <a:gd name="connsiteX11" fmla="*/ 1604514 w 4589971"/>
              <a:gd name="connsiteY11" fmla="*/ 1725283 h 3269545"/>
              <a:gd name="connsiteX12" fmla="*/ 1483744 w 4589971"/>
              <a:gd name="connsiteY12" fmla="*/ 1733910 h 3269545"/>
              <a:gd name="connsiteX13" fmla="*/ 1457865 w 4589971"/>
              <a:gd name="connsiteY13" fmla="*/ 1742536 h 3269545"/>
              <a:gd name="connsiteX14" fmla="*/ 1423359 w 4589971"/>
              <a:gd name="connsiteY14" fmla="*/ 1820174 h 3269545"/>
              <a:gd name="connsiteX15" fmla="*/ 1380227 w 4589971"/>
              <a:gd name="connsiteY15" fmla="*/ 1863306 h 3269545"/>
              <a:gd name="connsiteX16" fmla="*/ 1380227 w 4589971"/>
              <a:gd name="connsiteY16" fmla="*/ 2130725 h 3269545"/>
              <a:gd name="connsiteX17" fmla="*/ 1397480 w 4589971"/>
              <a:gd name="connsiteY17" fmla="*/ 2182483 h 3269545"/>
              <a:gd name="connsiteX18" fmla="*/ 1406106 w 4589971"/>
              <a:gd name="connsiteY18" fmla="*/ 2208363 h 3269545"/>
              <a:gd name="connsiteX19" fmla="*/ 1414732 w 4589971"/>
              <a:gd name="connsiteY19" fmla="*/ 2320506 h 3269545"/>
              <a:gd name="connsiteX20" fmla="*/ 1423359 w 4589971"/>
              <a:gd name="connsiteY20" fmla="*/ 2242868 h 3269545"/>
              <a:gd name="connsiteX21" fmla="*/ 1431985 w 4589971"/>
              <a:gd name="connsiteY21" fmla="*/ 2268748 h 3269545"/>
              <a:gd name="connsiteX22" fmla="*/ 1440612 w 4589971"/>
              <a:gd name="connsiteY22" fmla="*/ 2320506 h 3269545"/>
              <a:gd name="connsiteX23" fmla="*/ 1449238 w 4589971"/>
              <a:gd name="connsiteY23" fmla="*/ 2346385 h 3269545"/>
              <a:gd name="connsiteX24" fmla="*/ 1500997 w 4589971"/>
              <a:gd name="connsiteY24" fmla="*/ 2380891 h 3269545"/>
              <a:gd name="connsiteX25" fmla="*/ 1544129 w 4589971"/>
              <a:gd name="connsiteY25" fmla="*/ 2458529 h 3269545"/>
              <a:gd name="connsiteX26" fmla="*/ 1526876 w 4589971"/>
              <a:gd name="connsiteY26" fmla="*/ 2484408 h 3269545"/>
              <a:gd name="connsiteX27" fmla="*/ 1475117 w 4589971"/>
              <a:gd name="connsiteY27" fmla="*/ 2510287 h 3269545"/>
              <a:gd name="connsiteX28" fmla="*/ 1449238 w 4589971"/>
              <a:gd name="connsiteY28" fmla="*/ 2734574 h 3269545"/>
              <a:gd name="connsiteX29" fmla="*/ 1406106 w 4589971"/>
              <a:gd name="connsiteY29" fmla="*/ 2794959 h 3269545"/>
              <a:gd name="connsiteX30" fmla="*/ 1397480 w 4589971"/>
              <a:gd name="connsiteY30" fmla="*/ 2820838 h 3269545"/>
              <a:gd name="connsiteX31" fmla="*/ 1354348 w 4589971"/>
              <a:gd name="connsiteY31" fmla="*/ 2863970 h 3269545"/>
              <a:gd name="connsiteX32" fmla="*/ 1328468 w 4589971"/>
              <a:gd name="connsiteY32" fmla="*/ 2950234 h 3269545"/>
              <a:gd name="connsiteX33" fmla="*/ 1311215 w 4589971"/>
              <a:gd name="connsiteY33" fmla="*/ 2984740 h 3269545"/>
              <a:gd name="connsiteX34" fmla="*/ 1302589 w 4589971"/>
              <a:gd name="connsiteY34" fmla="*/ 3010619 h 3269545"/>
              <a:gd name="connsiteX35" fmla="*/ 1250831 w 4589971"/>
              <a:gd name="connsiteY35" fmla="*/ 3027872 h 3269545"/>
              <a:gd name="connsiteX36" fmla="*/ 1216325 w 4589971"/>
              <a:gd name="connsiteY36" fmla="*/ 2993366 h 3269545"/>
              <a:gd name="connsiteX37" fmla="*/ 1181819 w 4589971"/>
              <a:gd name="connsiteY37" fmla="*/ 2941608 h 3269545"/>
              <a:gd name="connsiteX38" fmla="*/ 1173193 w 4589971"/>
              <a:gd name="connsiteY38" fmla="*/ 2915729 h 3269545"/>
              <a:gd name="connsiteX39" fmla="*/ 1121434 w 4589971"/>
              <a:gd name="connsiteY39" fmla="*/ 2889849 h 3269545"/>
              <a:gd name="connsiteX40" fmla="*/ 1095555 w 4589971"/>
              <a:gd name="connsiteY40" fmla="*/ 2838091 h 3269545"/>
              <a:gd name="connsiteX41" fmla="*/ 1078302 w 4589971"/>
              <a:gd name="connsiteY41" fmla="*/ 2725948 h 3269545"/>
              <a:gd name="connsiteX42" fmla="*/ 1052423 w 4589971"/>
              <a:gd name="connsiteY42" fmla="*/ 2751827 h 3269545"/>
              <a:gd name="connsiteX43" fmla="*/ 1043797 w 4589971"/>
              <a:gd name="connsiteY43" fmla="*/ 2777706 h 3269545"/>
              <a:gd name="connsiteX44" fmla="*/ 1035170 w 4589971"/>
              <a:gd name="connsiteY44" fmla="*/ 2924355 h 3269545"/>
              <a:gd name="connsiteX45" fmla="*/ 974785 w 4589971"/>
              <a:gd name="connsiteY45" fmla="*/ 2993366 h 3269545"/>
              <a:gd name="connsiteX46" fmla="*/ 845389 w 4589971"/>
              <a:gd name="connsiteY46" fmla="*/ 3001993 h 3269545"/>
              <a:gd name="connsiteX47" fmla="*/ 776378 w 4589971"/>
              <a:gd name="connsiteY47" fmla="*/ 3079631 h 3269545"/>
              <a:gd name="connsiteX48" fmla="*/ 750498 w 4589971"/>
              <a:gd name="connsiteY48" fmla="*/ 3088257 h 3269545"/>
              <a:gd name="connsiteX49" fmla="*/ 733246 w 4589971"/>
              <a:gd name="connsiteY49" fmla="*/ 3114136 h 3269545"/>
              <a:gd name="connsiteX50" fmla="*/ 655608 w 4589971"/>
              <a:gd name="connsiteY50" fmla="*/ 3157268 h 3269545"/>
              <a:gd name="connsiteX51" fmla="*/ 552091 w 4589971"/>
              <a:gd name="connsiteY51" fmla="*/ 3209027 h 3269545"/>
              <a:gd name="connsiteX52" fmla="*/ 526212 w 4589971"/>
              <a:gd name="connsiteY52" fmla="*/ 3217653 h 3269545"/>
              <a:gd name="connsiteX53" fmla="*/ 405442 w 4589971"/>
              <a:gd name="connsiteY53" fmla="*/ 3217653 h 3269545"/>
              <a:gd name="connsiteX54" fmla="*/ 379563 w 4589971"/>
              <a:gd name="connsiteY54" fmla="*/ 3234906 h 3269545"/>
              <a:gd name="connsiteX55" fmla="*/ 362310 w 4589971"/>
              <a:gd name="connsiteY55" fmla="*/ 3260785 h 3269545"/>
              <a:gd name="connsiteX56" fmla="*/ 241540 w 4589971"/>
              <a:gd name="connsiteY56" fmla="*/ 3260785 h 3269545"/>
              <a:gd name="connsiteX57" fmla="*/ 215661 w 4589971"/>
              <a:gd name="connsiteY57" fmla="*/ 3243532 h 3269545"/>
              <a:gd name="connsiteX58" fmla="*/ 207034 w 4589971"/>
              <a:gd name="connsiteY58" fmla="*/ 3217653 h 3269545"/>
              <a:gd name="connsiteX59" fmla="*/ 163902 w 4589971"/>
              <a:gd name="connsiteY59" fmla="*/ 3174521 h 3269545"/>
              <a:gd name="connsiteX60" fmla="*/ 146649 w 4589971"/>
              <a:gd name="connsiteY60" fmla="*/ 3148642 h 3269545"/>
              <a:gd name="connsiteX61" fmla="*/ 112144 w 4589971"/>
              <a:gd name="connsiteY61" fmla="*/ 3140015 h 3269545"/>
              <a:gd name="connsiteX62" fmla="*/ 86265 w 4589971"/>
              <a:gd name="connsiteY62" fmla="*/ 3131389 h 3269545"/>
              <a:gd name="connsiteX63" fmla="*/ 69012 w 4589971"/>
              <a:gd name="connsiteY63" fmla="*/ 3105510 h 3269545"/>
              <a:gd name="connsiteX64" fmla="*/ 51759 w 4589971"/>
              <a:gd name="connsiteY64" fmla="*/ 3045125 h 3269545"/>
              <a:gd name="connsiteX65" fmla="*/ 43132 w 4589971"/>
              <a:gd name="connsiteY65" fmla="*/ 3019246 h 3269545"/>
              <a:gd name="connsiteX66" fmla="*/ 34506 w 4589971"/>
              <a:gd name="connsiteY66" fmla="*/ 2958861 h 3269545"/>
              <a:gd name="connsiteX67" fmla="*/ 25880 w 4589971"/>
              <a:gd name="connsiteY67" fmla="*/ 2872597 h 3269545"/>
              <a:gd name="connsiteX68" fmla="*/ 17253 w 4589971"/>
              <a:gd name="connsiteY68" fmla="*/ 2846717 h 3269545"/>
              <a:gd name="connsiteX69" fmla="*/ 8627 w 4589971"/>
              <a:gd name="connsiteY69" fmla="*/ 2812212 h 3269545"/>
              <a:gd name="connsiteX70" fmla="*/ 0 w 4589971"/>
              <a:gd name="connsiteY70" fmla="*/ 2751827 h 3269545"/>
              <a:gd name="connsiteX71" fmla="*/ 8627 w 4589971"/>
              <a:gd name="connsiteY71" fmla="*/ 2562046 h 3269545"/>
              <a:gd name="connsiteX72" fmla="*/ 17253 w 4589971"/>
              <a:gd name="connsiteY72" fmla="*/ 2527540 h 3269545"/>
              <a:gd name="connsiteX73" fmla="*/ 34506 w 4589971"/>
              <a:gd name="connsiteY73" fmla="*/ 2501661 h 3269545"/>
              <a:gd name="connsiteX74" fmla="*/ 51759 w 4589971"/>
              <a:gd name="connsiteY74" fmla="*/ 2191110 h 3269545"/>
              <a:gd name="connsiteX75" fmla="*/ 77638 w 4589971"/>
              <a:gd name="connsiteY75" fmla="*/ 2173857 h 3269545"/>
              <a:gd name="connsiteX76" fmla="*/ 155276 w 4589971"/>
              <a:gd name="connsiteY76" fmla="*/ 2139351 h 3269545"/>
              <a:gd name="connsiteX77" fmla="*/ 224287 w 4589971"/>
              <a:gd name="connsiteY77" fmla="*/ 2078966 h 3269545"/>
              <a:gd name="connsiteX78" fmla="*/ 250166 w 4589971"/>
              <a:gd name="connsiteY78" fmla="*/ 2061714 h 3269545"/>
              <a:gd name="connsiteX79" fmla="*/ 267419 w 4589971"/>
              <a:gd name="connsiteY79" fmla="*/ 2035834 h 3269545"/>
              <a:gd name="connsiteX80" fmla="*/ 319178 w 4589971"/>
              <a:gd name="connsiteY80" fmla="*/ 2009955 h 3269545"/>
              <a:gd name="connsiteX81" fmla="*/ 353683 w 4589971"/>
              <a:gd name="connsiteY81" fmla="*/ 2001329 h 3269545"/>
              <a:gd name="connsiteX82" fmla="*/ 517585 w 4589971"/>
              <a:gd name="connsiteY82" fmla="*/ 2001329 h 3269545"/>
              <a:gd name="connsiteX83" fmla="*/ 543465 w 4589971"/>
              <a:gd name="connsiteY83" fmla="*/ 1984076 h 3269545"/>
              <a:gd name="connsiteX84" fmla="*/ 569344 w 4589971"/>
              <a:gd name="connsiteY84" fmla="*/ 1975449 h 3269545"/>
              <a:gd name="connsiteX85" fmla="*/ 595223 w 4589971"/>
              <a:gd name="connsiteY85" fmla="*/ 1949570 h 3269545"/>
              <a:gd name="connsiteX86" fmla="*/ 629729 w 4589971"/>
              <a:gd name="connsiteY86" fmla="*/ 1940944 h 3269545"/>
              <a:gd name="connsiteX87" fmla="*/ 715993 w 4589971"/>
              <a:gd name="connsiteY87" fmla="*/ 1915065 h 3269545"/>
              <a:gd name="connsiteX88" fmla="*/ 741872 w 4589971"/>
              <a:gd name="connsiteY88" fmla="*/ 1897812 h 3269545"/>
              <a:gd name="connsiteX89" fmla="*/ 785004 w 4589971"/>
              <a:gd name="connsiteY89" fmla="*/ 1846053 h 3269545"/>
              <a:gd name="connsiteX90" fmla="*/ 862642 w 4589971"/>
              <a:gd name="connsiteY90" fmla="*/ 1820174 h 3269545"/>
              <a:gd name="connsiteX91" fmla="*/ 888521 w 4589971"/>
              <a:gd name="connsiteY91" fmla="*/ 1811548 h 3269545"/>
              <a:gd name="connsiteX92" fmla="*/ 931653 w 4589971"/>
              <a:gd name="connsiteY92" fmla="*/ 1820174 h 3269545"/>
              <a:gd name="connsiteX93" fmla="*/ 957532 w 4589971"/>
              <a:gd name="connsiteY93" fmla="*/ 1828800 h 3269545"/>
              <a:gd name="connsiteX94" fmla="*/ 966159 w 4589971"/>
              <a:gd name="connsiteY94" fmla="*/ 1854680 h 3269545"/>
              <a:gd name="connsiteX95" fmla="*/ 1017917 w 4589971"/>
              <a:gd name="connsiteY95" fmla="*/ 1871932 h 3269545"/>
              <a:gd name="connsiteX96" fmla="*/ 1043797 w 4589971"/>
              <a:gd name="connsiteY96" fmla="*/ 1880559 h 3269545"/>
              <a:gd name="connsiteX97" fmla="*/ 1112808 w 4589971"/>
              <a:gd name="connsiteY97" fmla="*/ 1871932 h 3269545"/>
              <a:gd name="connsiteX98" fmla="*/ 1095555 w 4589971"/>
              <a:gd name="connsiteY98" fmla="*/ 1828800 h 3269545"/>
              <a:gd name="connsiteX99" fmla="*/ 983412 w 4589971"/>
              <a:gd name="connsiteY99" fmla="*/ 1811548 h 3269545"/>
              <a:gd name="connsiteX100" fmla="*/ 905774 w 4589971"/>
              <a:gd name="connsiteY100" fmla="*/ 1785668 h 3269545"/>
              <a:gd name="connsiteX101" fmla="*/ 879895 w 4589971"/>
              <a:gd name="connsiteY101" fmla="*/ 1777042 h 3269545"/>
              <a:gd name="connsiteX102" fmla="*/ 983412 w 4589971"/>
              <a:gd name="connsiteY102" fmla="*/ 1742536 h 3269545"/>
              <a:gd name="connsiteX103" fmla="*/ 1009291 w 4589971"/>
              <a:gd name="connsiteY103" fmla="*/ 1725283 h 3269545"/>
              <a:gd name="connsiteX104" fmla="*/ 1043797 w 4589971"/>
              <a:gd name="connsiteY104" fmla="*/ 1699404 h 3269545"/>
              <a:gd name="connsiteX105" fmla="*/ 1095555 w 4589971"/>
              <a:gd name="connsiteY105" fmla="*/ 1647646 h 3269545"/>
              <a:gd name="connsiteX106" fmla="*/ 1112808 w 4589971"/>
              <a:gd name="connsiteY106" fmla="*/ 1621766 h 3269545"/>
              <a:gd name="connsiteX107" fmla="*/ 1121434 w 4589971"/>
              <a:gd name="connsiteY107" fmla="*/ 1595887 h 3269545"/>
              <a:gd name="connsiteX108" fmla="*/ 1173193 w 4589971"/>
              <a:gd name="connsiteY108" fmla="*/ 1570008 h 3269545"/>
              <a:gd name="connsiteX109" fmla="*/ 1199072 w 4589971"/>
              <a:gd name="connsiteY109" fmla="*/ 1552755 h 3269545"/>
              <a:gd name="connsiteX110" fmla="*/ 1250831 w 4589971"/>
              <a:gd name="connsiteY110" fmla="*/ 1570008 h 3269545"/>
              <a:gd name="connsiteX111" fmla="*/ 1268083 w 4589971"/>
              <a:gd name="connsiteY111" fmla="*/ 1544129 h 3269545"/>
              <a:gd name="connsiteX112" fmla="*/ 1276710 w 4589971"/>
              <a:gd name="connsiteY112" fmla="*/ 1492370 h 3269545"/>
              <a:gd name="connsiteX113" fmla="*/ 1285336 w 4589971"/>
              <a:gd name="connsiteY113" fmla="*/ 1466491 h 3269545"/>
              <a:gd name="connsiteX114" fmla="*/ 1337095 w 4589971"/>
              <a:gd name="connsiteY114" fmla="*/ 1431985 h 3269545"/>
              <a:gd name="connsiteX115" fmla="*/ 1371600 w 4589971"/>
              <a:gd name="connsiteY115" fmla="*/ 1380227 h 3269545"/>
              <a:gd name="connsiteX116" fmla="*/ 1380227 w 4589971"/>
              <a:gd name="connsiteY116" fmla="*/ 1345721 h 3269545"/>
              <a:gd name="connsiteX117" fmla="*/ 1414732 w 4589971"/>
              <a:gd name="connsiteY117" fmla="*/ 1293963 h 3269545"/>
              <a:gd name="connsiteX118" fmla="*/ 1431985 w 4589971"/>
              <a:gd name="connsiteY118" fmla="*/ 1268083 h 3269545"/>
              <a:gd name="connsiteX119" fmla="*/ 1457865 w 4589971"/>
              <a:gd name="connsiteY119" fmla="*/ 1250831 h 3269545"/>
              <a:gd name="connsiteX120" fmla="*/ 1483744 w 4589971"/>
              <a:gd name="connsiteY120" fmla="*/ 1199072 h 3269545"/>
              <a:gd name="connsiteX121" fmla="*/ 1509623 w 4589971"/>
              <a:gd name="connsiteY121" fmla="*/ 1190446 h 3269545"/>
              <a:gd name="connsiteX122" fmla="*/ 1544129 w 4589971"/>
              <a:gd name="connsiteY122" fmla="*/ 1138687 h 3269545"/>
              <a:gd name="connsiteX123" fmla="*/ 1561382 w 4589971"/>
              <a:gd name="connsiteY123" fmla="*/ 1086929 h 3269545"/>
              <a:gd name="connsiteX124" fmla="*/ 1578634 w 4589971"/>
              <a:gd name="connsiteY124" fmla="*/ 1017917 h 3269545"/>
              <a:gd name="connsiteX125" fmla="*/ 1595887 w 4589971"/>
              <a:gd name="connsiteY125" fmla="*/ 992038 h 3269545"/>
              <a:gd name="connsiteX126" fmla="*/ 1621766 w 4589971"/>
              <a:gd name="connsiteY126" fmla="*/ 1000665 h 3269545"/>
              <a:gd name="connsiteX127" fmla="*/ 1664898 w 4589971"/>
              <a:gd name="connsiteY127" fmla="*/ 1009291 h 3269545"/>
              <a:gd name="connsiteX128" fmla="*/ 1699404 w 4589971"/>
              <a:gd name="connsiteY128" fmla="*/ 1017917 h 3269545"/>
              <a:gd name="connsiteX129" fmla="*/ 1768415 w 4589971"/>
              <a:gd name="connsiteY129" fmla="*/ 1009291 h 3269545"/>
              <a:gd name="connsiteX130" fmla="*/ 1820174 w 4589971"/>
              <a:gd name="connsiteY130" fmla="*/ 992038 h 3269545"/>
              <a:gd name="connsiteX131" fmla="*/ 1837427 w 4589971"/>
              <a:gd name="connsiteY131" fmla="*/ 966159 h 3269545"/>
              <a:gd name="connsiteX132" fmla="*/ 1854680 w 4589971"/>
              <a:gd name="connsiteY132" fmla="*/ 914400 h 3269545"/>
              <a:gd name="connsiteX133" fmla="*/ 1889185 w 4589971"/>
              <a:gd name="connsiteY133" fmla="*/ 905774 h 3269545"/>
              <a:gd name="connsiteX134" fmla="*/ 1897812 w 4589971"/>
              <a:gd name="connsiteY134" fmla="*/ 879895 h 3269545"/>
              <a:gd name="connsiteX135" fmla="*/ 1906438 w 4589971"/>
              <a:gd name="connsiteY135" fmla="*/ 845389 h 3269545"/>
              <a:gd name="connsiteX136" fmla="*/ 1958197 w 4589971"/>
              <a:gd name="connsiteY136" fmla="*/ 802257 h 3269545"/>
              <a:gd name="connsiteX137" fmla="*/ 1992702 w 4589971"/>
              <a:gd name="connsiteY137" fmla="*/ 759125 h 3269545"/>
              <a:gd name="connsiteX138" fmla="*/ 2009955 w 4589971"/>
              <a:gd name="connsiteY138" fmla="*/ 733246 h 3269545"/>
              <a:gd name="connsiteX139" fmla="*/ 2061714 w 4589971"/>
              <a:gd name="connsiteY139" fmla="*/ 715993 h 3269545"/>
              <a:gd name="connsiteX140" fmla="*/ 2087593 w 4589971"/>
              <a:gd name="connsiteY140" fmla="*/ 698740 h 3269545"/>
              <a:gd name="connsiteX141" fmla="*/ 2113472 w 4589971"/>
              <a:gd name="connsiteY141" fmla="*/ 690114 h 3269545"/>
              <a:gd name="connsiteX142" fmla="*/ 2147978 w 4589971"/>
              <a:gd name="connsiteY142" fmla="*/ 612476 h 3269545"/>
              <a:gd name="connsiteX143" fmla="*/ 2182483 w 4589971"/>
              <a:gd name="connsiteY143" fmla="*/ 595223 h 3269545"/>
              <a:gd name="connsiteX144" fmla="*/ 2234242 w 4589971"/>
              <a:gd name="connsiteY144" fmla="*/ 560717 h 3269545"/>
              <a:gd name="connsiteX145" fmla="*/ 2286000 w 4589971"/>
              <a:gd name="connsiteY145" fmla="*/ 543465 h 3269545"/>
              <a:gd name="connsiteX146" fmla="*/ 2363638 w 4589971"/>
              <a:gd name="connsiteY146" fmla="*/ 508959 h 3269545"/>
              <a:gd name="connsiteX147" fmla="*/ 2389517 w 4589971"/>
              <a:gd name="connsiteY147" fmla="*/ 500332 h 3269545"/>
              <a:gd name="connsiteX148" fmla="*/ 2415397 w 4589971"/>
              <a:gd name="connsiteY148" fmla="*/ 491706 h 3269545"/>
              <a:gd name="connsiteX149" fmla="*/ 2389517 w 4589971"/>
              <a:gd name="connsiteY149" fmla="*/ 483080 h 3269545"/>
              <a:gd name="connsiteX150" fmla="*/ 2389517 w 4589971"/>
              <a:gd name="connsiteY150" fmla="*/ 405442 h 3269545"/>
              <a:gd name="connsiteX151" fmla="*/ 2415397 w 4589971"/>
              <a:gd name="connsiteY151" fmla="*/ 388189 h 3269545"/>
              <a:gd name="connsiteX152" fmla="*/ 2518914 w 4589971"/>
              <a:gd name="connsiteY152" fmla="*/ 370936 h 3269545"/>
              <a:gd name="connsiteX153" fmla="*/ 2587925 w 4589971"/>
              <a:gd name="connsiteY153" fmla="*/ 353683 h 3269545"/>
              <a:gd name="connsiteX154" fmla="*/ 2613804 w 4589971"/>
              <a:gd name="connsiteY154" fmla="*/ 345057 h 3269545"/>
              <a:gd name="connsiteX155" fmla="*/ 2656936 w 4589971"/>
              <a:gd name="connsiteY155" fmla="*/ 336431 h 3269545"/>
              <a:gd name="connsiteX156" fmla="*/ 2708695 w 4589971"/>
              <a:gd name="connsiteY156" fmla="*/ 319178 h 3269545"/>
              <a:gd name="connsiteX157" fmla="*/ 2786332 w 4589971"/>
              <a:gd name="connsiteY157" fmla="*/ 276046 h 3269545"/>
              <a:gd name="connsiteX158" fmla="*/ 2820838 w 4589971"/>
              <a:gd name="connsiteY158" fmla="*/ 284672 h 3269545"/>
              <a:gd name="connsiteX159" fmla="*/ 2803585 w 4589971"/>
              <a:gd name="connsiteY159" fmla="*/ 336431 h 3269545"/>
              <a:gd name="connsiteX160" fmla="*/ 2794959 w 4589971"/>
              <a:gd name="connsiteY160" fmla="*/ 414068 h 3269545"/>
              <a:gd name="connsiteX161" fmla="*/ 2872597 w 4589971"/>
              <a:gd name="connsiteY161" fmla="*/ 379563 h 3269545"/>
              <a:gd name="connsiteX162" fmla="*/ 2898476 w 4589971"/>
              <a:gd name="connsiteY162" fmla="*/ 370936 h 3269545"/>
              <a:gd name="connsiteX163" fmla="*/ 2924355 w 4589971"/>
              <a:gd name="connsiteY163" fmla="*/ 319178 h 3269545"/>
              <a:gd name="connsiteX164" fmla="*/ 2950234 w 4589971"/>
              <a:gd name="connsiteY164" fmla="*/ 310551 h 3269545"/>
              <a:gd name="connsiteX165" fmla="*/ 3001993 w 4589971"/>
              <a:gd name="connsiteY165" fmla="*/ 319178 h 3269545"/>
              <a:gd name="connsiteX166" fmla="*/ 3027872 w 4589971"/>
              <a:gd name="connsiteY166" fmla="*/ 327804 h 3269545"/>
              <a:gd name="connsiteX167" fmla="*/ 3019246 w 4589971"/>
              <a:gd name="connsiteY167" fmla="*/ 301925 h 3269545"/>
              <a:gd name="connsiteX168" fmla="*/ 2984740 w 4589971"/>
              <a:gd name="connsiteY168" fmla="*/ 250166 h 3269545"/>
              <a:gd name="connsiteX169" fmla="*/ 3001993 w 4589971"/>
              <a:gd name="connsiteY169" fmla="*/ 284672 h 3269545"/>
              <a:gd name="connsiteX170" fmla="*/ 3226280 w 4589971"/>
              <a:gd name="connsiteY170" fmla="*/ 293298 h 3269545"/>
              <a:gd name="connsiteX171" fmla="*/ 3286665 w 4589971"/>
              <a:gd name="connsiteY171" fmla="*/ 310551 h 3269545"/>
              <a:gd name="connsiteX172" fmla="*/ 3321170 w 4589971"/>
              <a:gd name="connsiteY172" fmla="*/ 293298 h 3269545"/>
              <a:gd name="connsiteX173" fmla="*/ 3329797 w 4589971"/>
              <a:gd name="connsiteY173" fmla="*/ 258793 h 3269545"/>
              <a:gd name="connsiteX174" fmla="*/ 3347049 w 4589971"/>
              <a:gd name="connsiteY174" fmla="*/ 232914 h 3269545"/>
              <a:gd name="connsiteX175" fmla="*/ 3372929 w 4589971"/>
              <a:gd name="connsiteY175" fmla="*/ 120770 h 3269545"/>
              <a:gd name="connsiteX176" fmla="*/ 3398808 w 4589971"/>
              <a:gd name="connsiteY176" fmla="*/ 112144 h 3269545"/>
              <a:gd name="connsiteX177" fmla="*/ 3441940 w 4589971"/>
              <a:gd name="connsiteY177" fmla="*/ 77638 h 3269545"/>
              <a:gd name="connsiteX178" fmla="*/ 3536831 w 4589971"/>
              <a:gd name="connsiteY178" fmla="*/ 25880 h 3269545"/>
              <a:gd name="connsiteX179" fmla="*/ 3597215 w 4589971"/>
              <a:gd name="connsiteY179" fmla="*/ 8627 h 3269545"/>
              <a:gd name="connsiteX180" fmla="*/ 3623095 w 4589971"/>
              <a:gd name="connsiteY180" fmla="*/ 0 h 3269545"/>
              <a:gd name="connsiteX181" fmla="*/ 3761117 w 4589971"/>
              <a:gd name="connsiteY181" fmla="*/ 8627 h 3269545"/>
              <a:gd name="connsiteX182" fmla="*/ 3752491 w 4589971"/>
              <a:gd name="connsiteY182" fmla="*/ 34506 h 3269545"/>
              <a:gd name="connsiteX183" fmla="*/ 3700732 w 4589971"/>
              <a:gd name="connsiteY183" fmla="*/ 69012 h 3269545"/>
              <a:gd name="connsiteX184" fmla="*/ 3674853 w 4589971"/>
              <a:gd name="connsiteY184" fmla="*/ 120770 h 3269545"/>
              <a:gd name="connsiteX185" fmla="*/ 3657600 w 4589971"/>
              <a:gd name="connsiteY185" fmla="*/ 146649 h 3269545"/>
              <a:gd name="connsiteX186" fmla="*/ 3657600 w 4589971"/>
              <a:gd name="connsiteY186" fmla="*/ 232914 h 3269545"/>
              <a:gd name="connsiteX187" fmla="*/ 3709359 w 4589971"/>
              <a:gd name="connsiteY187" fmla="*/ 198408 h 3269545"/>
              <a:gd name="connsiteX188" fmla="*/ 3735238 w 4589971"/>
              <a:gd name="connsiteY188" fmla="*/ 163902 h 3269545"/>
              <a:gd name="connsiteX189" fmla="*/ 3778370 w 4589971"/>
              <a:gd name="connsiteY189" fmla="*/ 112144 h 3269545"/>
              <a:gd name="connsiteX190" fmla="*/ 3856008 w 4589971"/>
              <a:gd name="connsiteY190" fmla="*/ 77638 h 3269545"/>
              <a:gd name="connsiteX191" fmla="*/ 3881887 w 4589971"/>
              <a:gd name="connsiteY191" fmla="*/ 69012 h 3269545"/>
              <a:gd name="connsiteX192" fmla="*/ 3907766 w 4589971"/>
              <a:gd name="connsiteY192" fmla="*/ 60385 h 3269545"/>
              <a:gd name="connsiteX193" fmla="*/ 3916393 w 4589971"/>
              <a:gd name="connsiteY193" fmla="*/ 86265 h 3269545"/>
              <a:gd name="connsiteX194" fmla="*/ 3925019 w 4589971"/>
              <a:gd name="connsiteY194" fmla="*/ 120770 h 3269545"/>
              <a:gd name="connsiteX195" fmla="*/ 3950898 w 4589971"/>
              <a:gd name="connsiteY195" fmla="*/ 103517 h 3269545"/>
              <a:gd name="connsiteX196" fmla="*/ 4002657 w 4589971"/>
              <a:gd name="connsiteY196" fmla="*/ 86265 h 3269545"/>
              <a:gd name="connsiteX197" fmla="*/ 4166559 w 4589971"/>
              <a:gd name="connsiteY197" fmla="*/ 94891 h 3269545"/>
              <a:gd name="connsiteX198" fmla="*/ 4235570 w 4589971"/>
              <a:gd name="connsiteY198" fmla="*/ 103517 h 3269545"/>
              <a:gd name="connsiteX199" fmla="*/ 4261449 w 4589971"/>
              <a:gd name="connsiteY199" fmla="*/ 120770 h 3269545"/>
              <a:gd name="connsiteX200" fmla="*/ 4373593 w 4589971"/>
              <a:gd name="connsiteY200" fmla="*/ 129397 h 3269545"/>
              <a:gd name="connsiteX201" fmla="*/ 4451231 w 4589971"/>
              <a:gd name="connsiteY201" fmla="*/ 163902 h 3269545"/>
              <a:gd name="connsiteX202" fmla="*/ 4494363 w 4589971"/>
              <a:gd name="connsiteY202" fmla="*/ 207034 h 3269545"/>
              <a:gd name="connsiteX203" fmla="*/ 4537495 w 4589971"/>
              <a:gd name="connsiteY203" fmla="*/ 241540 h 3269545"/>
              <a:gd name="connsiteX204" fmla="*/ 4563374 w 4589971"/>
              <a:gd name="connsiteY204" fmla="*/ 258793 h 3269545"/>
              <a:gd name="connsiteX205" fmla="*/ 4546121 w 4589971"/>
              <a:gd name="connsiteY205" fmla="*/ 301925 h 3269545"/>
              <a:gd name="connsiteX206" fmla="*/ 4485736 w 4589971"/>
              <a:gd name="connsiteY206" fmla="*/ 319178 h 3269545"/>
              <a:gd name="connsiteX207" fmla="*/ 4468483 w 4589971"/>
              <a:gd name="connsiteY207" fmla="*/ 345057 h 3269545"/>
              <a:gd name="connsiteX208" fmla="*/ 4520242 w 4589971"/>
              <a:gd name="connsiteY208" fmla="*/ 362310 h 3269545"/>
              <a:gd name="connsiteX209" fmla="*/ 4546121 w 4589971"/>
              <a:gd name="connsiteY209" fmla="*/ 379563 h 3269545"/>
              <a:gd name="connsiteX210" fmla="*/ 4572000 w 4589971"/>
              <a:gd name="connsiteY210" fmla="*/ 388189 h 3269545"/>
              <a:gd name="connsiteX211" fmla="*/ 4589253 w 4589971"/>
              <a:gd name="connsiteY211" fmla="*/ 414068 h 3269545"/>
              <a:gd name="connsiteX212" fmla="*/ 4580627 w 4589971"/>
              <a:gd name="connsiteY212" fmla="*/ 448574 h 3269545"/>
              <a:gd name="connsiteX213" fmla="*/ 4528868 w 4589971"/>
              <a:gd name="connsiteY213" fmla="*/ 457200 h 3269545"/>
              <a:gd name="connsiteX214" fmla="*/ 4425351 w 4589971"/>
              <a:gd name="connsiteY214" fmla="*/ 465827 h 3269545"/>
              <a:gd name="connsiteX215" fmla="*/ 4373593 w 4589971"/>
              <a:gd name="connsiteY215" fmla="*/ 517585 h 3269545"/>
              <a:gd name="connsiteX216" fmla="*/ 4330461 w 4589971"/>
              <a:gd name="connsiteY216" fmla="*/ 560717 h 3269545"/>
              <a:gd name="connsiteX217" fmla="*/ 4313208 w 4589971"/>
              <a:gd name="connsiteY217" fmla="*/ 534838 h 3269545"/>
              <a:gd name="connsiteX218" fmla="*/ 4330461 w 4589971"/>
              <a:gd name="connsiteY218" fmla="*/ 457200 h 3269545"/>
              <a:gd name="connsiteX219" fmla="*/ 4339087 w 4589971"/>
              <a:gd name="connsiteY219" fmla="*/ 422695 h 3269545"/>
              <a:gd name="connsiteX220" fmla="*/ 4330461 w 4589971"/>
              <a:gd name="connsiteY220" fmla="*/ 379563 h 3269545"/>
              <a:gd name="connsiteX221" fmla="*/ 4304582 w 4589971"/>
              <a:gd name="connsiteY221" fmla="*/ 370936 h 3269545"/>
              <a:gd name="connsiteX222" fmla="*/ 4270076 w 4589971"/>
              <a:gd name="connsiteY222" fmla="*/ 362310 h 3269545"/>
              <a:gd name="connsiteX223" fmla="*/ 4218317 w 4589971"/>
              <a:gd name="connsiteY223" fmla="*/ 345057 h 3269545"/>
              <a:gd name="connsiteX224" fmla="*/ 4183812 w 4589971"/>
              <a:gd name="connsiteY224" fmla="*/ 336431 h 3269545"/>
              <a:gd name="connsiteX225" fmla="*/ 4132053 w 4589971"/>
              <a:gd name="connsiteY225" fmla="*/ 319178 h 3269545"/>
              <a:gd name="connsiteX226" fmla="*/ 4106174 w 4589971"/>
              <a:gd name="connsiteY226" fmla="*/ 310551 h 3269545"/>
              <a:gd name="connsiteX227" fmla="*/ 4037163 w 4589971"/>
              <a:gd name="connsiteY227" fmla="*/ 293298 h 3269545"/>
              <a:gd name="connsiteX228" fmla="*/ 3933646 w 4589971"/>
              <a:gd name="connsiteY228" fmla="*/ 319178 h 3269545"/>
              <a:gd name="connsiteX229" fmla="*/ 3881887 w 4589971"/>
              <a:gd name="connsiteY229" fmla="*/ 353683 h 3269545"/>
              <a:gd name="connsiteX230" fmla="*/ 3830129 w 4589971"/>
              <a:gd name="connsiteY230" fmla="*/ 370936 h 3269545"/>
              <a:gd name="connsiteX231" fmla="*/ 3804249 w 4589971"/>
              <a:gd name="connsiteY231" fmla="*/ 379563 h 3269545"/>
              <a:gd name="connsiteX232" fmla="*/ 3778370 w 4589971"/>
              <a:gd name="connsiteY232" fmla="*/ 396815 h 3269545"/>
              <a:gd name="connsiteX233" fmla="*/ 3769744 w 4589971"/>
              <a:gd name="connsiteY233" fmla="*/ 422695 h 3269545"/>
              <a:gd name="connsiteX234" fmla="*/ 3752491 w 4589971"/>
              <a:gd name="connsiteY234" fmla="*/ 448574 h 3269545"/>
              <a:gd name="connsiteX235" fmla="*/ 3743865 w 4589971"/>
              <a:gd name="connsiteY235" fmla="*/ 483080 h 3269545"/>
              <a:gd name="connsiteX236" fmla="*/ 3735238 w 4589971"/>
              <a:gd name="connsiteY236" fmla="*/ 534838 h 3269545"/>
              <a:gd name="connsiteX237" fmla="*/ 3709359 w 4589971"/>
              <a:gd name="connsiteY237" fmla="*/ 552091 h 3269545"/>
              <a:gd name="connsiteX238" fmla="*/ 3674853 w 4589971"/>
              <a:gd name="connsiteY238" fmla="*/ 629729 h 3269545"/>
              <a:gd name="connsiteX239" fmla="*/ 3666227 w 4589971"/>
              <a:gd name="connsiteY239" fmla="*/ 655608 h 3269545"/>
              <a:gd name="connsiteX240" fmla="*/ 3614468 w 4589971"/>
              <a:gd name="connsiteY240" fmla="*/ 681487 h 3269545"/>
              <a:gd name="connsiteX241" fmla="*/ 3588589 w 4589971"/>
              <a:gd name="connsiteY241" fmla="*/ 672861 h 3269545"/>
              <a:gd name="connsiteX242" fmla="*/ 3485072 w 4589971"/>
              <a:gd name="connsiteY242" fmla="*/ 664234 h 3269545"/>
              <a:gd name="connsiteX243" fmla="*/ 3467819 w 4589971"/>
              <a:gd name="connsiteY243" fmla="*/ 638355 h 3269545"/>
              <a:gd name="connsiteX244" fmla="*/ 3459193 w 4589971"/>
              <a:gd name="connsiteY244" fmla="*/ 612476 h 3269545"/>
              <a:gd name="connsiteX245" fmla="*/ 3338423 w 4589971"/>
              <a:gd name="connsiteY245" fmla="*/ 612476 h 3269545"/>
              <a:gd name="connsiteX246" fmla="*/ 3312544 w 4589971"/>
              <a:gd name="connsiteY246" fmla="*/ 629729 h 3269545"/>
              <a:gd name="connsiteX247" fmla="*/ 3260785 w 4589971"/>
              <a:gd name="connsiteY247" fmla="*/ 646981 h 3269545"/>
              <a:gd name="connsiteX248" fmla="*/ 3234906 w 4589971"/>
              <a:gd name="connsiteY248" fmla="*/ 664234 h 3269545"/>
              <a:gd name="connsiteX249" fmla="*/ 3148642 w 4589971"/>
              <a:gd name="connsiteY249" fmla="*/ 664234 h 3269545"/>
              <a:gd name="connsiteX250" fmla="*/ 3122763 w 4589971"/>
              <a:gd name="connsiteY250" fmla="*/ 655608 h 3269545"/>
              <a:gd name="connsiteX251" fmla="*/ 3114136 w 4589971"/>
              <a:gd name="connsiteY251" fmla="*/ 629729 h 3269545"/>
              <a:gd name="connsiteX252" fmla="*/ 3088257 w 4589971"/>
              <a:gd name="connsiteY252" fmla="*/ 543465 h 3269545"/>
              <a:gd name="connsiteX253" fmla="*/ 3036498 w 4589971"/>
              <a:gd name="connsiteY253" fmla="*/ 508959 h 3269545"/>
              <a:gd name="connsiteX254" fmla="*/ 2967487 w 4589971"/>
              <a:gd name="connsiteY254" fmla="*/ 491706 h 3269545"/>
              <a:gd name="connsiteX255" fmla="*/ 2898476 w 4589971"/>
              <a:gd name="connsiteY255" fmla="*/ 483080 h 3269545"/>
              <a:gd name="connsiteX256" fmla="*/ 2846717 w 4589971"/>
              <a:gd name="connsiteY256" fmla="*/ 500332 h 3269545"/>
              <a:gd name="connsiteX257" fmla="*/ 2829465 w 4589971"/>
              <a:gd name="connsiteY257" fmla="*/ 526212 h 3269545"/>
              <a:gd name="connsiteX258" fmla="*/ 2777706 w 4589971"/>
              <a:gd name="connsiteY258" fmla="*/ 534838 h 3269545"/>
              <a:gd name="connsiteX259" fmla="*/ 2743200 w 4589971"/>
              <a:gd name="connsiteY259" fmla="*/ 543465 h 3269545"/>
              <a:gd name="connsiteX260" fmla="*/ 2751827 w 4589971"/>
              <a:gd name="connsiteY260" fmla="*/ 681487 h 3269545"/>
              <a:gd name="connsiteX261" fmla="*/ 2725948 w 4589971"/>
              <a:gd name="connsiteY261" fmla="*/ 698740 h 3269545"/>
              <a:gd name="connsiteX262" fmla="*/ 2639683 w 4589971"/>
              <a:gd name="connsiteY262" fmla="*/ 690114 h 3269545"/>
              <a:gd name="connsiteX263" fmla="*/ 2613804 w 4589971"/>
              <a:gd name="connsiteY263" fmla="*/ 672861 h 3269545"/>
              <a:gd name="connsiteX264" fmla="*/ 2562046 w 4589971"/>
              <a:gd name="connsiteY264" fmla="*/ 655608 h 3269545"/>
              <a:gd name="connsiteX265" fmla="*/ 2484408 w 4589971"/>
              <a:gd name="connsiteY265" fmla="*/ 638355 h 3269545"/>
              <a:gd name="connsiteX266" fmla="*/ 2424023 w 4589971"/>
              <a:gd name="connsiteY266" fmla="*/ 646981 h 3269545"/>
              <a:gd name="connsiteX267" fmla="*/ 2415397 w 4589971"/>
              <a:gd name="connsiteY267" fmla="*/ 672861 h 3269545"/>
              <a:gd name="connsiteX268" fmla="*/ 2406770 w 4589971"/>
              <a:gd name="connsiteY268" fmla="*/ 750498 h 3269545"/>
              <a:gd name="connsiteX269" fmla="*/ 2398144 w 4589971"/>
              <a:gd name="connsiteY269" fmla="*/ 776378 h 3269545"/>
              <a:gd name="connsiteX270" fmla="*/ 2372265 w 4589971"/>
              <a:gd name="connsiteY270" fmla="*/ 793631 h 3269545"/>
              <a:gd name="connsiteX271" fmla="*/ 2268748 w 4589971"/>
              <a:gd name="connsiteY271" fmla="*/ 785004 h 3269545"/>
              <a:gd name="connsiteX272" fmla="*/ 2199736 w 4589971"/>
              <a:gd name="connsiteY272" fmla="*/ 802257 h 3269545"/>
              <a:gd name="connsiteX273" fmla="*/ 2173857 w 4589971"/>
              <a:gd name="connsiteY273" fmla="*/ 854015 h 326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4589971" h="3269545">
                <a:moveTo>
                  <a:pt x="1802921" y="1380227"/>
                </a:moveTo>
                <a:cubicBezTo>
                  <a:pt x="1791419" y="1394604"/>
                  <a:pt x="1782101" y="1411042"/>
                  <a:pt x="1768415" y="1423359"/>
                </a:cubicBezTo>
                <a:cubicBezTo>
                  <a:pt x="1753003" y="1437230"/>
                  <a:pt x="1716657" y="1457865"/>
                  <a:pt x="1716657" y="1457865"/>
                </a:cubicBezTo>
                <a:cubicBezTo>
                  <a:pt x="1667212" y="1532031"/>
                  <a:pt x="1726493" y="1438194"/>
                  <a:pt x="1690778" y="1509623"/>
                </a:cubicBezTo>
                <a:cubicBezTo>
                  <a:pt x="1686141" y="1518896"/>
                  <a:pt x="1677736" y="1526028"/>
                  <a:pt x="1673525" y="1535502"/>
                </a:cubicBezTo>
                <a:cubicBezTo>
                  <a:pt x="1666139" y="1552121"/>
                  <a:pt x="1656272" y="1587261"/>
                  <a:pt x="1656272" y="1587261"/>
                </a:cubicBezTo>
                <a:cubicBezTo>
                  <a:pt x="1659147" y="1595887"/>
                  <a:pt x="1657499" y="1607855"/>
                  <a:pt x="1664898" y="1613140"/>
                </a:cubicBezTo>
                <a:cubicBezTo>
                  <a:pt x="1679697" y="1623711"/>
                  <a:pt x="1716657" y="1630393"/>
                  <a:pt x="1716657" y="1630393"/>
                </a:cubicBezTo>
                <a:cubicBezTo>
                  <a:pt x="1730640" y="1672343"/>
                  <a:pt x="1738205" y="1683277"/>
                  <a:pt x="1716657" y="1742536"/>
                </a:cubicBezTo>
                <a:cubicBezTo>
                  <a:pt x="1713550" y="1751082"/>
                  <a:pt x="1699404" y="1748287"/>
                  <a:pt x="1690778" y="1751163"/>
                </a:cubicBezTo>
                <a:cubicBezTo>
                  <a:pt x="1679276" y="1748287"/>
                  <a:pt x="1667628" y="1745943"/>
                  <a:pt x="1656272" y="1742536"/>
                </a:cubicBezTo>
                <a:cubicBezTo>
                  <a:pt x="1638853" y="1737310"/>
                  <a:pt x="1604514" y="1725283"/>
                  <a:pt x="1604514" y="1725283"/>
                </a:cubicBezTo>
                <a:cubicBezTo>
                  <a:pt x="1564257" y="1728159"/>
                  <a:pt x="1523827" y="1729194"/>
                  <a:pt x="1483744" y="1733910"/>
                </a:cubicBezTo>
                <a:cubicBezTo>
                  <a:pt x="1474713" y="1734972"/>
                  <a:pt x="1464965" y="1736856"/>
                  <a:pt x="1457865" y="1742536"/>
                </a:cubicBezTo>
                <a:cubicBezTo>
                  <a:pt x="1432783" y="1762602"/>
                  <a:pt x="1439928" y="1795320"/>
                  <a:pt x="1423359" y="1820174"/>
                </a:cubicBezTo>
                <a:cubicBezTo>
                  <a:pt x="1400355" y="1854679"/>
                  <a:pt x="1414732" y="1840302"/>
                  <a:pt x="1380227" y="1863306"/>
                </a:cubicBezTo>
                <a:cubicBezTo>
                  <a:pt x="1347296" y="1962091"/>
                  <a:pt x="1360867" y="1911320"/>
                  <a:pt x="1380227" y="2130725"/>
                </a:cubicBezTo>
                <a:cubicBezTo>
                  <a:pt x="1381825" y="2148841"/>
                  <a:pt x="1391729" y="2165230"/>
                  <a:pt x="1397480" y="2182483"/>
                </a:cubicBezTo>
                <a:lnTo>
                  <a:pt x="1406106" y="2208363"/>
                </a:lnTo>
                <a:cubicBezTo>
                  <a:pt x="1408981" y="2245744"/>
                  <a:pt x="1397965" y="2286973"/>
                  <a:pt x="1414732" y="2320506"/>
                </a:cubicBezTo>
                <a:cubicBezTo>
                  <a:pt x="1426377" y="2343796"/>
                  <a:pt x="1415125" y="2267570"/>
                  <a:pt x="1423359" y="2242868"/>
                </a:cubicBezTo>
                <a:cubicBezTo>
                  <a:pt x="1426235" y="2234241"/>
                  <a:pt x="1430012" y="2259871"/>
                  <a:pt x="1431985" y="2268748"/>
                </a:cubicBezTo>
                <a:cubicBezTo>
                  <a:pt x="1435779" y="2285822"/>
                  <a:pt x="1436818" y="2303432"/>
                  <a:pt x="1440612" y="2320506"/>
                </a:cubicBezTo>
                <a:cubicBezTo>
                  <a:pt x="1442585" y="2329382"/>
                  <a:pt x="1442808" y="2339955"/>
                  <a:pt x="1449238" y="2346385"/>
                </a:cubicBezTo>
                <a:cubicBezTo>
                  <a:pt x="1463900" y="2361047"/>
                  <a:pt x="1500997" y="2380891"/>
                  <a:pt x="1500997" y="2380891"/>
                </a:cubicBezTo>
                <a:cubicBezTo>
                  <a:pt x="1540546" y="2440215"/>
                  <a:pt x="1528945" y="2412978"/>
                  <a:pt x="1544129" y="2458529"/>
                </a:cubicBezTo>
                <a:cubicBezTo>
                  <a:pt x="1538378" y="2467155"/>
                  <a:pt x="1534207" y="2477077"/>
                  <a:pt x="1526876" y="2484408"/>
                </a:cubicBezTo>
                <a:cubicBezTo>
                  <a:pt x="1510152" y="2501132"/>
                  <a:pt x="1496167" y="2503271"/>
                  <a:pt x="1475117" y="2510287"/>
                </a:cubicBezTo>
                <a:cubicBezTo>
                  <a:pt x="1418825" y="2594729"/>
                  <a:pt x="1473135" y="2503578"/>
                  <a:pt x="1449238" y="2734574"/>
                </a:cubicBezTo>
                <a:cubicBezTo>
                  <a:pt x="1443487" y="2790166"/>
                  <a:pt x="1442049" y="2782977"/>
                  <a:pt x="1406106" y="2794959"/>
                </a:cubicBezTo>
                <a:cubicBezTo>
                  <a:pt x="1403231" y="2803585"/>
                  <a:pt x="1403160" y="2813738"/>
                  <a:pt x="1397480" y="2820838"/>
                </a:cubicBezTo>
                <a:cubicBezTo>
                  <a:pt x="1360098" y="2867565"/>
                  <a:pt x="1380226" y="2805742"/>
                  <a:pt x="1354348" y="2863970"/>
                </a:cubicBezTo>
                <a:cubicBezTo>
                  <a:pt x="1307150" y="2970167"/>
                  <a:pt x="1358583" y="2869929"/>
                  <a:pt x="1328468" y="2950234"/>
                </a:cubicBezTo>
                <a:cubicBezTo>
                  <a:pt x="1323953" y="2962275"/>
                  <a:pt x="1316281" y="2972920"/>
                  <a:pt x="1311215" y="2984740"/>
                </a:cubicBezTo>
                <a:cubicBezTo>
                  <a:pt x="1307633" y="2993098"/>
                  <a:pt x="1309988" y="3005334"/>
                  <a:pt x="1302589" y="3010619"/>
                </a:cubicBezTo>
                <a:cubicBezTo>
                  <a:pt x="1287791" y="3021189"/>
                  <a:pt x="1250831" y="3027872"/>
                  <a:pt x="1250831" y="3027872"/>
                </a:cubicBezTo>
                <a:cubicBezTo>
                  <a:pt x="1206913" y="3013234"/>
                  <a:pt x="1237238" y="3031010"/>
                  <a:pt x="1216325" y="2993366"/>
                </a:cubicBezTo>
                <a:cubicBezTo>
                  <a:pt x="1206255" y="2975240"/>
                  <a:pt x="1181819" y="2941608"/>
                  <a:pt x="1181819" y="2941608"/>
                </a:cubicBezTo>
                <a:cubicBezTo>
                  <a:pt x="1178944" y="2932982"/>
                  <a:pt x="1178873" y="2922829"/>
                  <a:pt x="1173193" y="2915729"/>
                </a:cubicBezTo>
                <a:cubicBezTo>
                  <a:pt x="1161031" y="2900527"/>
                  <a:pt x="1138482" y="2895532"/>
                  <a:pt x="1121434" y="2889849"/>
                </a:cubicBezTo>
                <a:cubicBezTo>
                  <a:pt x="1108641" y="2870659"/>
                  <a:pt x="1099126" y="2861303"/>
                  <a:pt x="1095555" y="2838091"/>
                </a:cubicBezTo>
                <a:cubicBezTo>
                  <a:pt x="1076492" y="2714186"/>
                  <a:pt x="1099067" y="2788239"/>
                  <a:pt x="1078302" y="2725948"/>
                </a:cubicBezTo>
                <a:cubicBezTo>
                  <a:pt x="1069676" y="2734574"/>
                  <a:pt x="1059190" y="2741676"/>
                  <a:pt x="1052423" y="2751827"/>
                </a:cubicBezTo>
                <a:cubicBezTo>
                  <a:pt x="1047379" y="2759393"/>
                  <a:pt x="1044702" y="2768658"/>
                  <a:pt x="1043797" y="2777706"/>
                </a:cubicBezTo>
                <a:cubicBezTo>
                  <a:pt x="1038924" y="2826430"/>
                  <a:pt x="1045572" y="2876505"/>
                  <a:pt x="1035170" y="2924355"/>
                </a:cubicBezTo>
                <a:cubicBezTo>
                  <a:pt x="1032791" y="2935299"/>
                  <a:pt x="998980" y="2989334"/>
                  <a:pt x="974785" y="2993366"/>
                </a:cubicBezTo>
                <a:cubicBezTo>
                  <a:pt x="932145" y="3000473"/>
                  <a:pt x="888521" y="2999117"/>
                  <a:pt x="845389" y="3001993"/>
                </a:cubicBezTo>
                <a:cubicBezTo>
                  <a:pt x="828950" y="3026651"/>
                  <a:pt x="801699" y="3071191"/>
                  <a:pt x="776378" y="3079631"/>
                </a:cubicBezTo>
                <a:lnTo>
                  <a:pt x="750498" y="3088257"/>
                </a:lnTo>
                <a:cubicBezTo>
                  <a:pt x="744747" y="3096883"/>
                  <a:pt x="741048" y="3107309"/>
                  <a:pt x="733246" y="3114136"/>
                </a:cubicBezTo>
                <a:cubicBezTo>
                  <a:pt x="696738" y="3146080"/>
                  <a:pt x="691153" y="3145420"/>
                  <a:pt x="655608" y="3157268"/>
                </a:cubicBezTo>
                <a:cubicBezTo>
                  <a:pt x="588719" y="3201861"/>
                  <a:pt x="623519" y="3185218"/>
                  <a:pt x="552091" y="3209027"/>
                </a:cubicBezTo>
                <a:lnTo>
                  <a:pt x="526212" y="3217653"/>
                </a:lnTo>
                <a:cubicBezTo>
                  <a:pt x="477450" y="3213220"/>
                  <a:pt x="445653" y="3197548"/>
                  <a:pt x="405442" y="3217653"/>
                </a:cubicBezTo>
                <a:cubicBezTo>
                  <a:pt x="396169" y="3222290"/>
                  <a:pt x="388189" y="3229155"/>
                  <a:pt x="379563" y="3234906"/>
                </a:cubicBezTo>
                <a:cubicBezTo>
                  <a:pt x="373812" y="3243532"/>
                  <a:pt x="371583" y="3256148"/>
                  <a:pt x="362310" y="3260785"/>
                </a:cubicBezTo>
                <a:cubicBezTo>
                  <a:pt x="327483" y="3278199"/>
                  <a:pt x="275157" y="3264987"/>
                  <a:pt x="241540" y="3260785"/>
                </a:cubicBezTo>
                <a:cubicBezTo>
                  <a:pt x="232914" y="3255034"/>
                  <a:pt x="222138" y="3251628"/>
                  <a:pt x="215661" y="3243532"/>
                </a:cubicBezTo>
                <a:cubicBezTo>
                  <a:pt x="209981" y="3236432"/>
                  <a:pt x="211101" y="3225786"/>
                  <a:pt x="207034" y="3217653"/>
                </a:cubicBezTo>
                <a:cubicBezTo>
                  <a:pt x="192656" y="3188897"/>
                  <a:pt x="189783" y="3191775"/>
                  <a:pt x="163902" y="3174521"/>
                </a:cubicBezTo>
                <a:cubicBezTo>
                  <a:pt x="158151" y="3165895"/>
                  <a:pt x="155275" y="3154393"/>
                  <a:pt x="146649" y="3148642"/>
                </a:cubicBezTo>
                <a:cubicBezTo>
                  <a:pt x="136785" y="3142066"/>
                  <a:pt x="123544" y="3143272"/>
                  <a:pt x="112144" y="3140015"/>
                </a:cubicBezTo>
                <a:cubicBezTo>
                  <a:pt x="103401" y="3137517"/>
                  <a:pt x="94891" y="3134264"/>
                  <a:pt x="86265" y="3131389"/>
                </a:cubicBezTo>
                <a:cubicBezTo>
                  <a:pt x="80514" y="3122763"/>
                  <a:pt x="73649" y="3114783"/>
                  <a:pt x="69012" y="3105510"/>
                </a:cubicBezTo>
                <a:cubicBezTo>
                  <a:pt x="62115" y="3091716"/>
                  <a:pt x="55446" y="3058031"/>
                  <a:pt x="51759" y="3045125"/>
                </a:cubicBezTo>
                <a:cubicBezTo>
                  <a:pt x="49261" y="3036382"/>
                  <a:pt x="46008" y="3027872"/>
                  <a:pt x="43132" y="3019246"/>
                </a:cubicBezTo>
                <a:cubicBezTo>
                  <a:pt x="40257" y="2999118"/>
                  <a:pt x="36882" y="2979054"/>
                  <a:pt x="34506" y="2958861"/>
                </a:cubicBezTo>
                <a:cubicBezTo>
                  <a:pt x="31130" y="2930161"/>
                  <a:pt x="30274" y="2901159"/>
                  <a:pt x="25880" y="2872597"/>
                </a:cubicBezTo>
                <a:cubicBezTo>
                  <a:pt x="24497" y="2863609"/>
                  <a:pt x="19751" y="2855460"/>
                  <a:pt x="17253" y="2846717"/>
                </a:cubicBezTo>
                <a:cubicBezTo>
                  <a:pt x="13996" y="2835318"/>
                  <a:pt x="10748" y="2823876"/>
                  <a:pt x="8627" y="2812212"/>
                </a:cubicBezTo>
                <a:cubicBezTo>
                  <a:pt x="4990" y="2792207"/>
                  <a:pt x="2876" y="2771955"/>
                  <a:pt x="0" y="2751827"/>
                </a:cubicBezTo>
                <a:cubicBezTo>
                  <a:pt x="2876" y="2688567"/>
                  <a:pt x="3770" y="2625185"/>
                  <a:pt x="8627" y="2562046"/>
                </a:cubicBezTo>
                <a:cubicBezTo>
                  <a:pt x="9536" y="2550225"/>
                  <a:pt x="12583" y="2538437"/>
                  <a:pt x="17253" y="2527540"/>
                </a:cubicBezTo>
                <a:cubicBezTo>
                  <a:pt x="21337" y="2518011"/>
                  <a:pt x="28755" y="2510287"/>
                  <a:pt x="34506" y="2501661"/>
                </a:cubicBezTo>
                <a:cubicBezTo>
                  <a:pt x="76747" y="2374929"/>
                  <a:pt x="5313" y="2597510"/>
                  <a:pt x="51759" y="2191110"/>
                </a:cubicBezTo>
                <a:cubicBezTo>
                  <a:pt x="52936" y="2180809"/>
                  <a:pt x="68164" y="2178068"/>
                  <a:pt x="77638" y="2173857"/>
                </a:cubicBezTo>
                <a:cubicBezTo>
                  <a:pt x="170029" y="2132794"/>
                  <a:pt x="96709" y="2178397"/>
                  <a:pt x="155276" y="2139351"/>
                </a:cubicBezTo>
                <a:cubicBezTo>
                  <a:pt x="184031" y="2096220"/>
                  <a:pt x="163904" y="2119222"/>
                  <a:pt x="224287" y="2078966"/>
                </a:cubicBezTo>
                <a:lnTo>
                  <a:pt x="250166" y="2061714"/>
                </a:lnTo>
                <a:cubicBezTo>
                  <a:pt x="255917" y="2053087"/>
                  <a:pt x="260088" y="2043165"/>
                  <a:pt x="267419" y="2035834"/>
                </a:cubicBezTo>
                <a:cubicBezTo>
                  <a:pt x="282543" y="2020710"/>
                  <a:pt x="299532" y="2015568"/>
                  <a:pt x="319178" y="2009955"/>
                </a:cubicBezTo>
                <a:cubicBezTo>
                  <a:pt x="330578" y="2006698"/>
                  <a:pt x="342181" y="2004204"/>
                  <a:pt x="353683" y="2001329"/>
                </a:cubicBezTo>
                <a:cubicBezTo>
                  <a:pt x="417660" y="2022653"/>
                  <a:pt x="399055" y="2020044"/>
                  <a:pt x="517585" y="2001329"/>
                </a:cubicBezTo>
                <a:cubicBezTo>
                  <a:pt x="527826" y="1999712"/>
                  <a:pt x="534192" y="1988713"/>
                  <a:pt x="543465" y="1984076"/>
                </a:cubicBezTo>
                <a:cubicBezTo>
                  <a:pt x="551598" y="1980009"/>
                  <a:pt x="560718" y="1978325"/>
                  <a:pt x="569344" y="1975449"/>
                </a:cubicBezTo>
                <a:cubicBezTo>
                  <a:pt x="577970" y="1966823"/>
                  <a:pt x="584631" y="1955623"/>
                  <a:pt x="595223" y="1949570"/>
                </a:cubicBezTo>
                <a:cubicBezTo>
                  <a:pt x="605517" y="1943688"/>
                  <a:pt x="618373" y="1944351"/>
                  <a:pt x="629729" y="1940944"/>
                </a:cubicBezTo>
                <a:cubicBezTo>
                  <a:pt x="734739" y="1909441"/>
                  <a:pt x="636460" y="1934947"/>
                  <a:pt x="715993" y="1915065"/>
                </a:cubicBezTo>
                <a:cubicBezTo>
                  <a:pt x="724619" y="1909314"/>
                  <a:pt x="734541" y="1905143"/>
                  <a:pt x="741872" y="1897812"/>
                </a:cubicBezTo>
                <a:cubicBezTo>
                  <a:pt x="764690" y="1874993"/>
                  <a:pt x="753208" y="1863718"/>
                  <a:pt x="785004" y="1846053"/>
                </a:cubicBezTo>
                <a:cubicBezTo>
                  <a:pt x="785007" y="1846051"/>
                  <a:pt x="849700" y="1824488"/>
                  <a:pt x="862642" y="1820174"/>
                </a:cubicBezTo>
                <a:lnTo>
                  <a:pt x="888521" y="1811548"/>
                </a:lnTo>
                <a:cubicBezTo>
                  <a:pt x="902898" y="1814423"/>
                  <a:pt x="917429" y="1816618"/>
                  <a:pt x="931653" y="1820174"/>
                </a:cubicBezTo>
                <a:cubicBezTo>
                  <a:pt x="940474" y="1822379"/>
                  <a:pt x="951102" y="1822370"/>
                  <a:pt x="957532" y="1828800"/>
                </a:cubicBezTo>
                <a:cubicBezTo>
                  <a:pt x="963962" y="1835230"/>
                  <a:pt x="958759" y="1849395"/>
                  <a:pt x="966159" y="1854680"/>
                </a:cubicBezTo>
                <a:cubicBezTo>
                  <a:pt x="980957" y="1865250"/>
                  <a:pt x="1000664" y="1866181"/>
                  <a:pt x="1017917" y="1871932"/>
                </a:cubicBezTo>
                <a:lnTo>
                  <a:pt x="1043797" y="1880559"/>
                </a:lnTo>
                <a:cubicBezTo>
                  <a:pt x="1066801" y="1877683"/>
                  <a:pt x="1091623" y="1881348"/>
                  <a:pt x="1112808" y="1871932"/>
                </a:cubicBezTo>
                <a:cubicBezTo>
                  <a:pt x="1151749" y="1854625"/>
                  <a:pt x="1098173" y="1830109"/>
                  <a:pt x="1095555" y="1828800"/>
                </a:cubicBezTo>
                <a:cubicBezTo>
                  <a:pt x="1064468" y="1813257"/>
                  <a:pt x="1008147" y="1814021"/>
                  <a:pt x="983412" y="1811548"/>
                </a:cubicBezTo>
                <a:lnTo>
                  <a:pt x="905774" y="1785668"/>
                </a:lnTo>
                <a:lnTo>
                  <a:pt x="879895" y="1777042"/>
                </a:lnTo>
                <a:cubicBezTo>
                  <a:pt x="899882" y="1717078"/>
                  <a:pt x="874862" y="1765797"/>
                  <a:pt x="983412" y="1742536"/>
                </a:cubicBezTo>
                <a:cubicBezTo>
                  <a:pt x="993549" y="1740364"/>
                  <a:pt x="1000855" y="1731309"/>
                  <a:pt x="1009291" y="1725283"/>
                </a:cubicBezTo>
                <a:cubicBezTo>
                  <a:pt x="1020990" y="1716926"/>
                  <a:pt x="1032295" y="1708030"/>
                  <a:pt x="1043797" y="1699404"/>
                </a:cubicBezTo>
                <a:cubicBezTo>
                  <a:pt x="1084454" y="1638416"/>
                  <a:pt x="1031356" y="1711845"/>
                  <a:pt x="1095555" y="1647646"/>
                </a:cubicBezTo>
                <a:cubicBezTo>
                  <a:pt x="1102886" y="1640315"/>
                  <a:pt x="1107057" y="1630393"/>
                  <a:pt x="1112808" y="1621766"/>
                </a:cubicBezTo>
                <a:cubicBezTo>
                  <a:pt x="1115683" y="1613140"/>
                  <a:pt x="1115754" y="1602987"/>
                  <a:pt x="1121434" y="1595887"/>
                </a:cubicBezTo>
                <a:cubicBezTo>
                  <a:pt x="1133596" y="1580685"/>
                  <a:pt x="1156144" y="1575691"/>
                  <a:pt x="1173193" y="1570008"/>
                </a:cubicBezTo>
                <a:cubicBezTo>
                  <a:pt x="1181819" y="1564257"/>
                  <a:pt x="1188704" y="1552755"/>
                  <a:pt x="1199072" y="1552755"/>
                </a:cubicBezTo>
                <a:cubicBezTo>
                  <a:pt x="1217258" y="1552755"/>
                  <a:pt x="1250831" y="1570008"/>
                  <a:pt x="1250831" y="1570008"/>
                </a:cubicBezTo>
                <a:cubicBezTo>
                  <a:pt x="1256582" y="1561382"/>
                  <a:pt x="1264805" y="1553964"/>
                  <a:pt x="1268083" y="1544129"/>
                </a:cubicBezTo>
                <a:cubicBezTo>
                  <a:pt x="1273614" y="1527536"/>
                  <a:pt x="1272916" y="1509444"/>
                  <a:pt x="1276710" y="1492370"/>
                </a:cubicBezTo>
                <a:cubicBezTo>
                  <a:pt x="1278683" y="1483494"/>
                  <a:pt x="1278906" y="1472921"/>
                  <a:pt x="1285336" y="1466491"/>
                </a:cubicBezTo>
                <a:cubicBezTo>
                  <a:pt x="1299998" y="1451829"/>
                  <a:pt x="1337095" y="1431985"/>
                  <a:pt x="1337095" y="1431985"/>
                </a:cubicBezTo>
                <a:cubicBezTo>
                  <a:pt x="1364026" y="1351190"/>
                  <a:pt x="1319909" y="1470686"/>
                  <a:pt x="1371600" y="1380227"/>
                </a:cubicBezTo>
                <a:cubicBezTo>
                  <a:pt x="1377482" y="1369933"/>
                  <a:pt x="1374925" y="1356325"/>
                  <a:pt x="1380227" y="1345721"/>
                </a:cubicBezTo>
                <a:cubicBezTo>
                  <a:pt x="1389500" y="1327175"/>
                  <a:pt x="1403230" y="1311216"/>
                  <a:pt x="1414732" y="1293963"/>
                </a:cubicBezTo>
                <a:cubicBezTo>
                  <a:pt x="1420483" y="1285336"/>
                  <a:pt x="1423358" y="1273834"/>
                  <a:pt x="1431985" y="1268083"/>
                </a:cubicBezTo>
                <a:lnTo>
                  <a:pt x="1457865" y="1250831"/>
                </a:lnTo>
                <a:cubicBezTo>
                  <a:pt x="1463548" y="1233782"/>
                  <a:pt x="1468540" y="1211235"/>
                  <a:pt x="1483744" y="1199072"/>
                </a:cubicBezTo>
                <a:cubicBezTo>
                  <a:pt x="1490844" y="1193392"/>
                  <a:pt x="1500997" y="1193321"/>
                  <a:pt x="1509623" y="1190446"/>
                </a:cubicBezTo>
                <a:cubicBezTo>
                  <a:pt x="1521125" y="1173193"/>
                  <a:pt x="1537572" y="1158358"/>
                  <a:pt x="1544129" y="1138687"/>
                </a:cubicBezTo>
                <a:cubicBezTo>
                  <a:pt x="1549880" y="1121434"/>
                  <a:pt x="1556972" y="1104572"/>
                  <a:pt x="1561382" y="1086929"/>
                </a:cubicBezTo>
                <a:cubicBezTo>
                  <a:pt x="1567133" y="1063925"/>
                  <a:pt x="1565481" y="1037646"/>
                  <a:pt x="1578634" y="1017917"/>
                </a:cubicBezTo>
                <a:lnTo>
                  <a:pt x="1595887" y="992038"/>
                </a:lnTo>
                <a:cubicBezTo>
                  <a:pt x="1604513" y="994914"/>
                  <a:pt x="1612944" y="998460"/>
                  <a:pt x="1621766" y="1000665"/>
                </a:cubicBezTo>
                <a:cubicBezTo>
                  <a:pt x="1635990" y="1004221"/>
                  <a:pt x="1650585" y="1006111"/>
                  <a:pt x="1664898" y="1009291"/>
                </a:cubicBezTo>
                <a:cubicBezTo>
                  <a:pt x="1676472" y="1011863"/>
                  <a:pt x="1687902" y="1015042"/>
                  <a:pt x="1699404" y="1017917"/>
                </a:cubicBezTo>
                <a:cubicBezTo>
                  <a:pt x="1722408" y="1015042"/>
                  <a:pt x="1745747" y="1014148"/>
                  <a:pt x="1768415" y="1009291"/>
                </a:cubicBezTo>
                <a:cubicBezTo>
                  <a:pt x="1786198" y="1005480"/>
                  <a:pt x="1820174" y="992038"/>
                  <a:pt x="1820174" y="992038"/>
                </a:cubicBezTo>
                <a:cubicBezTo>
                  <a:pt x="1825925" y="983412"/>
                  <a:pt x="1833216" y="975633"/>
                  <a:pt x="1837427" y="966159"/>
                </a:cubicBezTo>
                <a:cubicBezTo>
                  <a:pt x="1844813" y="949540"/>
                  <a:pt x="1837037" y="918811"/>
                  <a:pt x="1854680" y="914400"/>
                </a:cubicBezTo>
                <a:lnTo>
                  <a:pt x="1889185" y="905774"/>
                </a:lnTo>
                <a:cubicBezTo>
                  <a:pt x="1892061" y="897148"/>
                  <a:pt x="1895314" y="888638"/>
                  <a:pt x="1897812" y="879895"/>
                </a:cubicBezTo>
                <a:cubicBezTo>
                  <a:pt x="1901069" y="868495"/>
                  <a:pt x="1900556" y="855683"/>
                  <a:pt x="1906438" y="845389"/>
                </a:cubicBezTo>
                <a:cubicBezTo>
                  <a:pt x="1916656" y="827506"/>
                  <a:pt x="1941706" y="813251"/>
                  <a:pt x="1958197" y="802257"/>
                </a:cubicBezTo>
                <a:cubicBezTo>
                  <a:pt x="1974990" y="751877"/>
                  <a:pt x="1953684" y="798143"/>
                  <a:pt x="1992702" y="759125"/>
                </a:cubicBezTo>
                <a:cubicBezTo>
                  <a:pt x="2000033" y="751794"/>
                  <a:pt x="2001163" y="738741"/>
                  <a:pt x="2009955" y="733246"/>
                </a:cubicBezTo>
                <a:cubicBezTo>
                  <a:pt x="2025377" y="723607"/>
                  <a:pt x="2061714" y="715993"/>
                  <a:pt x="2061714" y="715993"/>
                </a:cubicBezTo>
                <a:cubicBezTo>
                  <a:pt x="2070340" y="710242"/>
                  <a:pt x="2078320" y="703377"/>
                  <a:pt x="2087593" y="698740"/>
                </a:cubicBezTo>
                <a:cubicBezTo>
                  <a:pt x="2095726" y="694674"/>
                  <a:pt x="2108187" y="697513"/>
                  <a:pt x="2113472" y="690114"/>
                </a:cubicBezTo>
                <a:cubicBezTo>
                  <a:pt x="2135554" y="659199"/>
                  <a:pt x="2119753" y="635997"/>
                  <a:pt x="2147978" y="612476"/>
                </a:cubicBezTo>
                <a:cubicBezTo>
                  <a:pt x="2157857" y="604244"/>
                  <a:pt x="2171456" y="601839"/>
                  <a:pt x="2182483" y="595223"/>
                </a:cubicBezTo>
                <a:cubicBezTo>
                  <a:pt x="2200264" y="584555"/>
                  <a:pt x="2214570" y="567274"/>
                  <a:pt x="2234242" y="560717"/>
                </a:cubicBezTo>
                <a:lnTo>
                  <a:pt x="2286000" y="543465"/>
                </a:lnTo>
                <a:cubicBezTo>
                  <a:pt x="2327012" y="516124"/>
                  <a:pt x="2302043" y="529491"/>
                  <a:pt x="2363638" y="508959"/>
                </a:cubicBezTo>
                <a:lnTo>
                  <a:pt x="2389517" y="500332"/>
                </a:lnTo>
                <a:lnTo>
                  <a:pt x="2415397" y="491706"/>
                </a:lnTo>
                <a:cubicBezTo>
                  <a:pt x="2406770" y="488831"/>
                  <a:pt x="2395947" y="489510"/>
                  <a:pt x="2389517" y="483080"/>
                </a:cubicBezTo>
                <a:cubicBezTo>
                  <a:pt x="2372938" y="466501"/>
                  <a:pt x="2384056" y="416363"/>
                  <a:pt x="2389517" y="405442"/>
                </a:cubicBezTo>
                <a:cubicBezTo>
                  <a:pt x="2394154" y="396169"/>
                  <a:pt x="2406124" y="392826"/>
                  <a:pt x="2415397" y="388189"/>
                </a:cubicBezTo>
                <a:cubicBezTo>
                  <a:pt x="2444299" y="373738"/>
                  <a:pt x="2494319" y="373669"/>
                  <a:pt x="2518914" y="370936"/>
                </a:cubicBezTo>
                <a:cubicBezTo>
                  <a:pt x="2578070" y="351218"/>
                  <a:pt x="2504648" y="374503"/>
                  <a:pt x="2587925" y="353683"/>
                </a:cubicBezTo>
                <a:cubicBezTo>
                  <a:pt x="2596746" y="351478"/>
                  <a:pt x="2604983" y="347262"/>
                  <a:pt x="2613804" y="345057"/>
                </a:cubicBezTo>
                <a:cubicBezTo>
                  <a:pt x="2628028" y="341501"/>
                  <a:pt x="2642791" y="340289"/>
                  <a:pt x="2656936" y="336431"/>
                </a:cubicBezTo>
                <a:cubicBezTo>
                  <a:pt x="2674481" y="331646"/>
                  <a:pt x="2708695" y="319178"/>
                  <a:pt x="2708695" y="319178"/>
                </a:cubicBezTo>
                <a:cubicBezTo>
                  <a:pt x="2768019" y="279628"/>
                  <a:pt x="2740782" y="291229"/>
                  <a:pt x="2786332" y="276046"/>
                </a:cubicBezTo>
                <a:cubicBezTo>
                  <a:pt x="2797834" y="278921"/>
                  <a:pt x="2817581" y="273272"/>
                  <a:pt x="2820838" y="284672"/>
                </a:cubicBezTo>
                <a:cubicBezTo>
                  <a:pt x="2825834" y="302159"/>
                  <a:pt x="2803585" y="336431"/>
                  <a:pt x="2803585" y="336431"/>
                </a:cubicBezTo>
                <a:cubicBezTo>
                  <a:pt x="2800710" y="362310"/>
                  <a:pt x="2779824" y="392880"/>
                  <a:pt x="2794959" y="414068"/>
                </a:cubicBezTo>
                <a:cubicBezTo>
                  <a:pt x="2806670" y="430464"/>
                  <a:pt x="2860023" y="385850"/>
                  <a:pt x="2872597" y="379563"/>
                </a:cubicBezTo>
                <a:cubicBezTo>
                  <a:pt x="2880730" y="375497"/>
                  <a:pt x="2889850" y="373812"/>
                  <a:pt x="2898476" y="370936"/>
                </a:cubicBezTo>
                <a:cubicBezTo>
                  <a:pt x="2904159" y="353887"/>
                  <a:pt x="2909152" y="331341"/>
                  <a:pt x="2924355" y="319178"/>
                </a:cubicBezTo>
                <a:cubicBezTo>
                  <a:pt x="2931455" y="313498"/>
                  <a:pt x="2941608" y="313427"/>
                  <a:pt x="2950234" y="310551"/>
                </a:cubicBezTo>
                <a:cubicBezTo>
                  <a:pt x="2967487" y="313427"/>
                  <a:pt x="2984919" y="315384"/>
                  <a:pt x="3001993" y="319178"/>
                </a:cubicBezTo>
                <a:cubicBezTo>
                  <a:pt x="3010869" y="321151"/>
                  <a:pt x="3021442" y="334234"/>
                  <a:pt x="3027872" y="327804"/>
                </a:cubicBezTo>
                <a:cubicBezTo>
                  <a:pt x="3034302" y="321374"/>
                  <a:pt x="3023662" y="309874"/>
                  <a:pt x="3019246" y="301925"/>
                </a:cubicBezTo>
                <a:cubicBezTo>
                  <a:pt x="3009176" y="283799"/>
                  <a:pt x="2984740" y="250166"/>
                  <a:pt x="2984740" y="250166"/>
                </a:cubicBezTo>
                <a:cubicBezTo>
                  <a:pt x="2976211" y="275755"/>
                  <a:pt x="2964515" y="282087"/>
                  <a:pt x="3001993" y="284672"/>
                </a:cubicBezTo>
                <a:cubicBezTo>
                  <a:pt x="3076633" y="289819"/>
                  <a:pt x="3151518" y="290423"/>
                  <a:pt x="3226280" y="293298"/>
                </a:cubicBezTo>
                <a:cubicBezTo>
                  <a:pt x="3236220" y="296612"/>
                  <a:pt x="3278784" y="311536"/>
                  <a:pt x="3286665" y="310551"/>
                </a:cubicBezTo>
                <a:cubicBezTo>
                  <a:pt x="3299425" y="308956"/>
                  <a:pt x="3309668" y="299049"/>
                  <a:pt x="3321170" y="293298"/>
                </a:cubicBezTo>
                <a:cubicBezTo>
                  <a:pt x="3324046" y="281796"/>
                  <a:pt x="3325127" y="269690"/>
                  <a:pt x="3329797" y="258793"/>
                </a:cubicBezTo>
                <a:cubicBezTo>
                  <a:pt x="3333881" y="249264"/>
                  <a:pt x="3344070" y="242844"/>
                  <a:pt x="3347049" y="232914"/>
                </a:cubicBezTo>
                <a:cubicBezTo>
                  <a:pt x="3348398" y="228417"/>
                  <a:pt x="3358056" y="125727"/>
                  <a:pt x="3372929" y="120770"/>
                </a:cubicBezTo>
                <a:lnTo>
                  <a:pt x="3398808" y="112144"/>
                </a:lnTo>
                <a:cubicBezTo>
                  <a:pt x="3413185" y="100642"/>
                  <a:pt x="3426620" y="87851"/>
                  <a:pt x="3441940" y="77638"/>
                </a:cubicBezTo>
                <a:cubicBezTo>
                  <a:pt x="3455006" y="68927"/>
                  <a:pt x="3514030" y="35652"/>
                  <a:pt x="3536831" y="25880"/>
                </a:cubicBezTo>
                <a:cubicBezTo>
                  <a:pt x="3557523" y="17012"/>
                  <a:pt x="3575315" y="14884"/>
                  <a:pt x="3597215" y="8627"/>
                </a:cubicBezTo>
                <a:cubicBezTo>
                  <a:pt x="3605958" y="6129"/>
                  <a:pt x="3614468" y="2876"/>
                  <a:pt x="3623095" y="0"/>
                </a:cubicBezTo>
                <a:cubicBezTo>
                  <a:pt x="3669102" y="2876"/>
                  <a:pt x="3716576" y="-3251"/>
                  <a:pt x="3761117" y="8627"/>
                </a:cubicBezTo>
                <a:cubicBezTo>
                  <a:pt x="3769903" y="10970"/>
                  <a:pt x="3758921" y="28076"/>
                  <a:pt x="3752491" y="34506"/>
                </a:cubicBezTo>
                <a:cubicBezTo>
                  <a:pt x="3737829" y="49168"/>
                  <a:pt x="3700732" y="69012"/>
                  <a:pt x="3700732" y="69012"/>
                </a:cubicBezTo>
                <a:cubicBezTo>
                  <a:pt x="3651284" y="143186"/>
                  <a:pt x="3710573" y="49333"/>
                  <a:pt x="3674853" y="120770"/>
                </a:cubicBezTo>
                <a:cubicBezTo>
                  <a:pt x="3670216" y="130043"/>
                  <a:pt x="3663351" y="138023"/>
                  <a:pt x="3657600" y="146649"/>
                </a:cubicBezTo>
                <a:cubicBezTo>
                  <a:pt x="3651041" y="166328"/>
                  <a:pt x="3628690" y="220524"/>
                  <a:pt x="3657600" y="232914"/>
                </a:cubicBezTo>
                <a:cubicBezTo>
                  <a:pt x="3676659" y="241082"/>
                  <a:pt x="3696918" y="214997"/>
                  <a:pt x="3709359" y="198408"/>
                </a:cubicBezTo>
                <a:cubicBezTo>
                  <a:pt x="3717985" y="186906"/>
                  <a:pt x="3726881" y="175601"/>
                  <a:pt x="3735238" y="163902"/>
                </a:cubicBezTo>
                <a:cubicBezTo>
                  <a:pt x="3755195" y="135962"/>
                  <a:pt x="3749941" y="135835"/>
                  <a:pt x="3778370" y="112144"/>
                </a:cubicBezTo>
                <a:cubicBezTo>
                  <a:pt x="3805711" y="89360"/>
                  <a:pt x="3818392" y="90176"/>
                  <a:pt x="3856008" y="77638"/>
                </a:cubicBezTo>
                <a:lnTo>
                  <a:pt x="3881887" y="69012"/>
                </a:lnTo>
                <a:lnTo>
                  <a:pt x="3907766" y="60385"/>
                </a:lnTo>
                <a:cubicBezTo>
                  <a:pt x="3910642" y="69012"/>
                  <a:pt x="3913895" y="77522"/>
                  <a:pt x="3916393" y="86265"/>
                </a:cubicBezTo>
                <a:cubicBezTo>
                  <a:pt x="3919650" y="97664"/>
                  <a:pt x="3914415" y="115468"/>
                  <a:pt x="3925019" y="120770"/>
                </a:cubicBezTo>
                <a:cubicBezTo>
                  <a:pt x="3934292" y="125406"/>
                  <a:pt x="3941424" y="107728"/>
                  <a:pt x="3950898" y="103517"/>
                </a:cubicBezTo>
                <a:cubicBezTo>
                  <a:pt x="3967517" y="96131"/>
                  <a:pt x="4002657" y="86265"/>
                  <a:pt x="4002657" y="86265"/>
                </a:cubicBezTo>
                <a:cubicBezTo>
                  <a:pt x="4057291" y="89140"/>
                  <a:pt x="4111999" y="90850"/>
                  <a:pt x="4166559" y="94891"/>
                </a:cubicBezTo>
                <a:cubicBezTo>
                  <a:pt x="4189678" y="96603"/>
                  <a:pt x="4213204" y="97417"/>
                  <a:pt x="4235570" y="103517"/>
                </a:cubicBezTo>
                <a:cubicBezTo>
                  <a:pt x="4245572" y="106245"/>
                  <a:pt x="4251259" y="118859"/>
                  <a:pt x="4261449" y="120770"/>
                </a:cubicBezTo>
                <a:cubicBezTo>
                  <a:pt x="4298299" y="127679"/>
                  <a:pt x="4336212" y="126521"/>
                  <a:pt x="4373593" y="129397"/>
                </a:cubicBezTo>
                <a:cubicBezTo>
                  <a:pt x="4435187" y="149928"/>
                  <a:pt x="4410219" y="136561"/>
                  <a:pt x="4451231" y="163902"/>
                </a:cubicBezTo>
                <a:cubicBezTo>
                  <a:pt x="4497238" y="232915"/>
                  <a:pt x="4436852" y="149521"/>
                  <a:pt x="4494363" y="207034"/>
                </a:cubicBezTo>
                <a:cubicBezTo>
                  <a:pt x="4533382" y="246054"/>
                  <a:pt x="4487111" y="224747"/>
                  <a:pt x="4537495" y="241540"/>
                </a:cubicBezTo>
                <a:cubicBezTo>
                  <a:pt x="4546121" y="247291"/>
                  <a:pt x="4556897" y="250697"/>
                  <a:pt x="4563374" y="258793"/>
                </a:cubicBezTo>
                <a:cubicBezTo>
                  <a:pt x="4584390" y="285063"/>
                  <a:pt x="4569177" y="290397"/>
                  <a:pt x="4546121" y="301925"/>
                </a:cubicBezTo>
                <a:cubicBezTo>
                  <a:pt x="4533749" y="308111"/>
                  <a:pt x="4496787" y="316415"/>
                  <a:pt x="4485736" y="319178"/>
                </a:cubicBezTo>
                <a:cubicBezTo>
                  <a:pt x="4479985" y="327804"/>
                  <a:pt x="4462006" y="336961"/>
                  <a:pt x="4468483" y="345057"/>
                </a:cubicBezTo>
                <a:cubicBezTo>
                  <a:pt x="4479844" y="359258"/>
                  <a:pt x="4505110" y="352222"/>
                  <a:pt x="4520242" y="362310"/>
                </a:cubicBezTo>
                <a:cubicBezTo>
                  <a:pt x="4528868" y="368061"/>
                  <a:pt x="4536848" y="374926"/>
                  <a:pt x="4546121" y="379563"/>
                </a:cubicBezTo>
                <a:cubicBezTo>
                  <a:pt x="4554254" y="383629"/>
                  <a:pt x="4563374" y="385314"/>
                  <a:pt x="4572000" y="388189"/>
                </a:cubicBezTo>
                <a:cubicBezTo>
                  <a:pt x="4577751" y="396815"/>
                  <a:pt x="4587787" y="403805"/>
                  <a:pt x="4589253" y="414068"/>
                </a:cubicBezTo>
                <a:cubicBezTo>
                  <a:pt x="4590930" y="425805"/>
                  <a:pt x="4590275" y="441683"/>
                  <a:pt x="4580627" y="448574"/>
                </a:cubicBezTo>
                <a:cubicBezTo>
                  <a:pt x="4566394" y="458740"/>
                  <a:pt x="4546252" y="455268"/>
                  <a:pt x="4528868" y="457200"/>
                </a:cubicBezTo>
                <a:cubicBezTo>
                  <a:pt x="4494454" y="461024"/>
                  <a:pt x="4459857" y="462951"/>
                  <a:pt x="4425351" y="465827"/>
                </a:cubicBezTo>
                <a:cubicBezTo>
                  <a:pt x="4408098" y="483080"/>
                  <a:pt x="4387127" y="497284"/>
                  <a:pt x="4373593" y="517585"/>
                </a:cubicBezTo>
                <a:cubicBezTo>
                  <a:pt x="4350589" y="552091"/>
                  <a:pt x="4364967" y="537714"/>
                  <a:pt x="4330461" y="560717"/>
                </a:cubicBezTo>
                <a:cubicBezTo>
                  <a:pt x="4324710" y="552091"/>
                  <a:pt x="4314353" y="545142"/>
                  <a:pt x="4313208" y="534838"/>
                </a:cubicBezTo>
                <a:cubicBezTo>
                  <a:pt x="4310094" y="506814"/>
                  <a:pt x="4323184" y="482671"/>
                  <a:pt x="4330461" y="457200"/>
                </a:cubicBezTo>
                <a:cubicBezTo>
                  <a:pt x="4333718" y="445801"/>
                  <a:pt x="4336212" y="434197"/>
                  <a:pt x="4339087" y="422695"/>
                </a:cubicBezTo>
                <a:cubicBezTo>
                  <a:pt x="4336212" y="408318"/>
                  <a:pt x="4338594" y="391763"/>
                  <a:pt x="4330461" y="379563"/>
                </a:cubicBezTo>
                <a:cubicBezTo>
                  <a:pt x="4325417" y="371997"/>
                  <a:pt x="4313325" y="373434"/>
                  <a:pt x="4304582" y="370936"/>
                </a:cubicBezTo>
                <a:cubicBezTo>
                  <a:pt x="4293182" y="367679"/>
                  <a:pt x="4281432" y="365717"/>
                  <a:pt x="4270076" y="362310"/>
                </a:cubicBezTo>
                <a:cubicBezTo>
                  <a:pt x="4252657" y="357084"/>
                  <a:pt x="4235960" y="349468"/>
                  <a:pt x="4218317" y="345057"/>
                </a:cubicBezTo>
                <a:cubicBezTo>
                  <a:pt x="4206815" y="342182"/>
                  <a:pt x="4195168" y="339838"/>
                  <a:pt x="4183812" y="336431"/>
                </a:cubicBezTo>
                <a:cubicBezTo>
                  <a:pt x="4166393" y="331205"/>
                  <a:pt x="4149306" y="324929"/>
                  <a:pt x="4132053" y="319178"/>
                </a:cubicBezTo>
                <a:cubicBezTo>
                  <a:pt x="4123427" y="316302"/>
                  <a:pt x="4115090" y="312334"/>
                  <a:pt x="4106174" y="310551"/>
                </a:cubicBezTo>
                <a:cubicBezTo>
                  <a:pt x="4054126" y="300142"/>
                  <a:pt x="4076952" y="306562"/>
                  <a:pt x="4037163" y="293298"/>
                </a:cubicBezTo>
                <a:cubicBezTo>
                  <a:pt x="4011291" y="297610"/>
                  <a:pt x="3956431" y="303989"/>
                  <a:pt x="3933646" y="319178"/>
                </a:cubicBezTo>
                <a:cubicBezTo>
                  <a:pt x="3916393" y="330680"/>
                  <a:pt x="3901558" y="347126"/>
                  <a:pt x="3881887" y="353683"/>
                </a:cubicBezTo>
                <a:lnTo>
                  <a:pt x="3830129" y="370936"/>
                </a:lnTo>
                <a:cubicBezTo>
                  <a:pt x="3821502" y="373812"/>
                  <a:pt x="3811815" y="374519"/>
                  <a:pt x="3804249" y="379563"/>
                </a:cubicBezTo>
                <a:lnTo>
                  <a:pt x="3778370" y="396815"/>
                </a:lnTo>
                <a:cubicBezTo>
                  <a:pt x="3775495" y="405442"/>
                  <a:pt x="3773811" y="414562"/>
                  <a:pt x="3769744" y="422695"/>
                </a:cubicBezTo>
                <a:cubicBezTo>
                  <a:pt x="3765108" y="431968"/>
                  <a:pt x="3756575" y="439045"/>
                  <a:pt x="3752491" y="448574"/>
                </a:cubicBezTo>
                <a:cubicBezTo>
                  <a:pt x="3747821" y="459471"/>
                  <a:pt x="3746190" y="471454"/>
                  <a:pt x="3743865" y="483080"/>
                </a:cubicBezTo>
                <a:cubicBezTo>
                  <a:pt x="3740435" y="500231"/>
                  <a:pt x="3743060" y="519194"/>
                  <a:pt x="3735238" y="534838"/>
                </a:cubicBezTo>
                <a:cubicBezTo>
                  <a:pt x="3730601" y="544111"/>
                  <a:pt x="3717985" y="546340"/>
                  <a:pt x="3709359" y="552091"/>
                </a:cubicBezTo>
                <a:cubicBezTo>
                  <a:pt x="3682018" y="593101"/>
                  <a:pt x="3695384" y="568135"/>
                  <a:pt x="3674853" y="629729"/>
                </a:cubicBezTo>
                <a:cubicBezTo>
                  <a:pt x="3671978" y="638355"/>
                  <a:pt x="3673793" y="650564"/>
                  <a:pt x="3666227" y="655608"/>
                </a:cubicBezTo>
                <a:cubicBezTo>
                  <a:pt x="3632782" y="677905"/>
                  <a:pt x="3650184" y="669583"/>
                  <a:pt x="3614468" y="681487"/>
                </a:cubicBezTo>
                <a:cubicBezTo>
                  <a:pt x="3605842" y="678612"/>
                  <a:pt x="3597602" y="674063"/>
                  <a:pt x="3588589" y="672861"/>
                </a:cubicBezTo>
                <a:cubicBezTo>
                  <a:pt x="3554267" y="668285"/>
                  <a:pt x="3518365" y="673746"/>
                  <a:pt x="3485072" y="664234"/>
                </a:cubicBezTo>
                <a:cubicBezTo>
                  <a:pt x="3475103" y="661386"/>
                  <a:pt x="3473570" y="646981"/>
                  <a:pt x="3467819" y="638355"/>
                </a:cubicBezTo>
                <a:cubicBezTo>
                  <a:pt x="3464944" y="629729"/>
                  <a:pt x="3467326" y="616543"/>
                  <a:pt x="3459193" y="612476"/>
                </a:cubicBezTo>
                <a:cubicBezTo>
                  <a:pt x="3423408" y="594583"/>
                  <a:pt x="3374208" y="607363"/>
                  <a:pt x="3338423" y="612476"/>
                </a:cubicBezTo>
                <a:cubicBezTo>
                  <a:pt x="3329797" y="618227"/>
                  <a:pt x="3322018" y="625518"/>
                  <a:pt x="3312544" y="629729"/>
                </a:cubicBezTo>
                <a:cubicBezTo>
                  <a:pt x="3295925" y="637115"/>
                  <a:pt x="3260785" y="646981"/>
                  <a:pt x="3260785" y="646981"/>
                </a:cubicBezTo>
                <a:cubicBezTo>
                  <a:pt x="3252159" y="652732"/>
                  <a:pt x="3244179" y="659597"/>
                  <a:pt x="3234906" y="664234"/>
                </a:cubicBezTo>
                <a:cubicBezTo>
                  <a:pt x="3201447" y="680964"/>
                  <a:pt x="3191846" y="670406"/>
                  <a:pt x="3148642" y="664234"/>
                </a:cubicBezTo>
                <a:cubicBezTo>
                  <a:pt x="3140016" y="661359"/>
                  <a:pt x="3129193" y="662038"/>
                  <a:pt x="3122763" y="655608"/>
                </a:cubicBezTo>
                <a:cubicBezTo>
                  <a:pt x="3116333" y="649178"/>
                  <a:pt x="3115919" y="638645"/>
                  <a:pt x="3114136" y="629729"/>
                </a:cubicBezTo>
                <a:cubicBezTo>
                  <a:pt x="3107628" y="597187"/>
                  <a:pt x="3114961" y="566831"/>
                  <a:pt x="3088257" y="543465"/>
                </a:cubicBezTo>
                <a:cubicBezTo>
                  <a:pt x="3072652" y="529811"/>
                  <a:pt x="3056831" y="513026"/>
                  <a:pt x="3036498" y="508959"/>
                </a:cubicBezTo>
                <a:cubicBezTo>
                  <a:pt x="2984450" y="498549"/>
                  <a:pt x="3007276" y="504968"/>
                  <a:pt x="2967487" y="491706"/>
                </a:cubicBezTo>
                <a:cubicBezTo>
                  <a:pt x="2932325" y="468265"/>
                  <a:pt x="2947649" y="469669"/>
                  <a:pt x="2898476" y="483080"/>
                </a:cubicBezTo>
                <a:cubicBezTo>
                  <a:pt x="2880931" y="487865"/>
                  <a:pt x="2846717" y="500332"/>
                  <a:pt x="2846717" y="500332"/>
                </a:cubicBezTo>
                <a:cubicBezTo>
                  <a:pt x="2840966" y="508959"/>
                  <a:pt x="2838738" y="521575"/>
                  <a:pt x="2829465" y="526212"/>
                </a:cubicBezTo>
                <a:cubicBezTo>
                  <a:pt x="2813821" y="534034"/>
                  <a:pt x="2794857" y="531408"/>
                  <a:pt x="2777706" y="534838"/>
                </a:cubicBezTo>
                <a:cubicBezTo>
                  <a:pt x="2766080" y="537163"/>
                  <a:pt x="2754702" y="540589"/>
                  <a:pt x="2743200" y="543465"/>
                </a:cubicBezTo>
                <a:cubicBezTo>
                  <a:pt x="2761929" y="599652"/>
                  <a:pt x="2774438" y="613653"/>
                  <a:pt x="2751827" y="681487"/>
                </a:cubicBezTo>
                <a:cubicBezTo>
                  <a:pt x="2748549" y="691323"/>
                  <a:pt x="2734574" y="692989"/>
                  <a:pt x="2725948" y="698740"/>
                </a:cubicBezTo>
                <a:cubicBezTo>
                  <a:pt x="2697193" y="695865"/>
                  <a:pt x="2667841" y="696612"/>
                  <a:pt x="2639683" y="690114"/>
                </a:cubicBezTo>
                <a:cubicBezTo>
                  <a:pt x="2629581" y="687783"/>
                  <a:pt x="2623278" y="677072"/>
                  <a:pt x="2613804" y="672861"/>
                </a:cubicBezTo>
                <a:cubicBezTo>
                  <a:pt x="2597186" y="665475"/>
                  <a:pt x="2579984" y="658598"/>
                  <a:pt x="2562046" y="655608"/>
                </a:cubicBezTo>
                <a:cubicBezTo>
                  <a:pt x="2501318" y="645486"/>
                  <a:pt x="2526880" y="652512"/>
                  <a:pt x="2484408" y="638355"/>
                </a:cubicBezTo>
                <a:cubicBezTo>
                  <a:pt x="2464280" y="641230"/>
                  <a:pt x="2442209" y="637888"/>
                  <a:pt x="2424023" y="646981"/>
                </a:cubicBezTo>
                <a:cubicBezTo>
                  <a:pt x="2415890" y="651048"/>
                  <a:pt x="2416892" y="663891"/>
                  <a:pt x="2415397" y="672861"/>
                </a:cubicBezTo>
                <a:cubicBezTo>
                  <a:pt x="2411116" y="698545"/>
                  <a:pt x="2411051" y="724814"/>
                  <a:pt x="2406770" y="750498"/>
                </a:cubicBezTo>
                <a:cubicBezTo>
                  <a:pt x="2405275" y="759468"/>
                  <a:pt x="2403824" y="769277"/>
                  <a:pt x="2398144" y="776378"/>
                </a:cubicBezTo>
                <a:cubicBezTo>
                  <a:pt x="2391668" y="784474"/>
                  <a:pt x="2380891" y="787880"/>
                  <a:pt x="2372265" y="793631"/>
                </a:cubicBezTo>
                <a:cubicBezTo>
                  <a:pt x="2337759" y="790755"/>
                  <a:pt x="2303373" y="785004"/>
                  <a:pt x="2268748" y="785004"/>
                </a:cubicBezTo>
                <a:cubicBezTo>
                  <a:pt x="2247931" y="785004"/>
                  <a:pt x="2220156" y="795450"/>
                  <a:pt x="2199736" y="802257"/>
                </a:cubicBezTo>
                <a:cubicBezTo>
                  <a:pt x="2181574" y="856743"/>
                  <a:pt x="2200669" y="854015"/>
                  <a:pt x="2173857" y="854015"/>
                </a:cubicBezTo>
              </a:path>
            </a:pathLst>
          </a:custGeom>
          <a:solidFill>
            <a:schemeClr val="bg2">
              <a:lumMod val="75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941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9114"/>
          <a:stretch/>
        </p:blipFill>
        <p:spPr>
          <a:xfrm>
            <a:off x="-66360" y="0"/>
            <a:ext cx="9210360" cy="6874827"/>
          </a:xfrm>
          <a:prstGeom prst="rect">
            <a:avLst/>
          </a:prstGeom>
        </p:spPr>
      </p:pic>
      <p:sp>
        <p:nvSpPr>
          <p:cNvPr id="7" name="Oval 6"/>
          <p:cNvSpPr/>
          <p:nvPr/>
        </p:nvSpPr>
        <p:spPr>
          <a:xfrm>
            <a:off x="831409" y="1928400"/>
            <a:ext cx="1800000" cy="1800000"/>
          </a:xfrm>
          <a:prstGeom prst="ellipse">
            <a:avLst/>
          </a:prstGeom>
          <a:solidFill>
            <a:srgbClr val="B6DF89"/>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nb-NO" sz="1400" b="1" spc="-30" dirty="0">
                <a:solidFill>
                  <a:schemeClr val="tx1"/>
                </a:solidFill>
              </a:rPr>
              <a:t>skal utprøves </a:t>
            </a:r>
            <a:br>
              <a:rPr lang="nb-NO" sz="1400" b="1" spc="-30" dirty="0">
                <a:solidFill>
                  <a:schemeClr val="tx1"/>
                </a:solidFill>
              </a:rPr>
            </a:br>
            <a:r>
              <a:rPr lang="nb-NO" sz="1400" b="1" spc="-30" dirty="0">
                <a:solidFill>
                  <a:schemeClr val="tx1"/>
                </a:solidFill>
              </a:rPr>
              <a:t>i pilot- eller demonstrasjons-anlegg</a:t>
            </a:r>
            <a:endParaRPr lang="nb-NO" sz="1400" b="1" dirty="0">
              <a:solidFill>
                <a:schemeClr val="tx1"/>
              </a:solidFill>
            </a:endParaRPr>
          </a:p>
        </p:txBody>
      </p:sp>
      <p:sp>
        <p:nvSpPr>
          <p:cNvPr id="8" name="Oval 7"/>
          <p:cNvSpPr/>
          <p:nvPr/>
        </p:nvSpPr>
        <p:spPr>
          <a:xfrm>
            <a:off x="1649521" y="3714752"/>
            <a:ext cx="1800000" cy="1800000"/>
          </a:xfrm>
          <a:prstGeom prst="ellipse">
            <a:avLst/>
          </a:prstGeom>
          <a:solidFill>
            <a:srgbClr val="8DCD47"/>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nb-NO" sz="1400" b="1" dirty="0">
                <a:solidFill>
                  <a:schemeClr val="tx1"/>
                </a:solidFill>
              </a:rPr>
              <a:t>kan skaleres og tas ut i markedet</a:t>
            </a:r>
          </a:p>
        </p:txBody>
      </p:sp>
      <p:sp>
        <p:nvSpPr>
          <p:cNvPr id="9" name="Oval 8"/>
          <p:cNvSpPr/>
          <p:nvPr/>
        </p:nvSpPr>
        <p:spPr>
          <a:xfrm>
            <a:off x="3279077" y="4772867"/>
            <a:ext cx="1800000" cy="1800000"/>
          </a:xfrm>
          <a:prstGeom prst="ellipse">
            <a:avLst/>
          </a:prstGeom>
          <a:solidFill>
            <a:srgbClr val="78B83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nb-NO" sz="1400" b="1" spc="-30" dirty="0">
                <a:solidFill>
                  <a:schemeClr val="tx1"/>
                </a:solidFill>
              </a:rPr>
              <a:t>har  internasjonal konkurransekraft</a:t>
            </a:r>
            <a:endParaRPr lang="nb-NO" sz="1400" b="1" dirty="0">
              <a:solidFill>
                <a:schemeClr val="tx1"/>
              </a:solidFill>
            </a:endParaRPr>
          </a:p>
        </p:txBody>
      </p:sp>
      <p:sp>
        <p:nvSpPr>
          <p:cNvPr id="10" name="Oval 9"/>
          <p:cNvSpPr/>
          <p:nvPr/>
        </p:nvSpPr>
        <p:spPr>
          <a:xfrm>
            <a:off x="5285758" y="4909347"/>
            <a:ext cx="1800000" cy="1800000"/>
          </a:xfrm>
          <a:prstGeom prst="ellipse">
            <a:avLst/>
          </a:prstGeom>
          <a:solidFill>
            <a:srgbClr val="659A2A"/>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nb-NO" sz="1400" b="1" spc="-30" dirty="0">
                <a:solidFill>
                  <a:schemeClr val="tx1"/>
                </a:solidFill>
              </a:rPr>
              <a:t>er bedre for miljøet enn </a:t>
            </a:r>
            <a:r>
              <a:rPr lang="nb-NO" sz="1400" b="1" spc="-40" dirty="0">
                <a:solidFill>
                  <a:schemeClr val="tx1"/>
                </a:solidFill>
              </a:rPr>
              <a:t>dagens teknologi</a:t>
            </a:r>
          </a:p>
        </p:txBody>
      </p:sp>
      <p:sp>
        <p:nvSpPr>
          <p:cNvPr id="11" name="TextBox 10"/>
          <p:cNvSpPr txBox="1"/>
          <p:nvPr/>
        </p:nvSpPr>
        <p:spPr>
          <a:xfrm>
            <a:off x="639763" y="426796"/>
            <a:ext cx="6445995" cy="1323439"/>
          </a:xfrm>
          <a:prstGeom prst="rect">
            <a:avLst/>
          </a:prstGeom>
          <a:noFill/>
        </p:spPr>
        <p:txBody>
          <a:bodyPr wrap="none" rtlCol="0">
            <a:spAutoFit/>
          </a:bodyPr>
          <a:lstStyle/>
          <a:p>
            <a:r>
              <a:rPr lang="nb-NO" sz="4000" b="1" dirty="0">
                <a:solidFill>
                  <a:schemeClr val="bg2"/>
                </a:solidFill>
              </a:rPr>
              <a:t>Vi søker løsninger som gir </a:t>
            </a:r>
          </a:p>
          <a:p>
            <a:r>
              <a:rPr lang="nb-NO" sz="4000" b="1" dirty="0">
                <a:solidFill>
                  <a:schemeClr val="bg2"/>
                </a:solidFill>
              </a:rPr>
              <a:t>verdiskaping i Norge, og som:</a:t>
            </a:r>
          </a:p>
        </p:txBody>
      </p:sp>
      <p:sp>
        <p:nvSpPr>
          <p:cNvPr id="12" name="Oval 11"/>
          <p:cNvSpPr/>
          <p:nvPr/>
        </p:nvSpPr>
        <p:spPr>
          <a:xfrm>
            <a:off x="7040788" y="4009347"/>
            <a:ext cx="1800000" cy="1800000"/>
          </a:xfrm>
          <a:prstGeom prst="ellipse">
            <a:avLst/>
          </a:prstGeom>
          <a:solidFill>
            <a:srgbClr val="588725"/>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r"/>
            <a:r>
              <a:rPr lang="nb-NO" sz="1400" b="1" spc="-30" dirty="0">
                <a:solidFill>
                  <a:schemeClr val="tx1"/>
                </a:solidFill>
              </a:rPr>
              <a:t>kan begrunne og tallfeste hvorfor løsningen er bedre for miljøet</a:t>
            </a:r>
            <a:endParaRPr lang="nb-NO" sz="1400" b="1" dirty="0">
              <a:solidFill>
                <a:schemeClr val="tx1"/>
              </a:solidFill>
            </a:endParaRPr>
          </a:p>
        </p:txBody>
      </p:sp>
      <p:sp>
        <p:nvSpPr>
          <p:cNvPr id="14" name="TextBox 13"/>
          <p:cNvSpPr txBox="1"/>
          <p:nvPr/>
        </p:nvSpPr>
        <p:spPr>
          <a:xfrm>
            <a:off x="754063" y="1798750"/>
            <a:ext cx="574196" cy="1015663"/>
          </a:xfrm>
          <a:prstGeom prst="rect">
            <a:avLst/>
          </a:prstGeom>
          <a:noFill/>
          <a:ln>
            <a:noFill/>
          </a:ln>
        </p:spPr>
        <p:txBody>
          <a:bodyPr wrap="none" rtlCol="0">
            <a:spAutoFit/>
          </a:bodyPr>
          <a:lstStyle/>
          <a:p>
            <a:r>
              <a:rPr lang="nb-NO"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16" name="TextBox 15"/>
          <p:cNvSpPr txBox="1"/>
          <p:nvPr/>
        </p:nvSpPr>
        <p:spPr>
          <a:xfrm>
            <a:off x="1420951" y="3702612"/>
            <a:ext cx="574196" cy="1015663"/>
          </a:xfrm>
          <a:prstGeom prst="rect">
            <a:avLst/>
          </a:prstGeom>
          <a:noFill/>
        </p:spPr>
        <p:txBody>
          <a:bodyPr wrap="none" rtlCol="0">
            <a:spAutoFit/>
          </a:bodyPr>
          <a:lstStyle/>
          <a:p>
            <a:r>
              <a:rPr lang="nb-NO"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nb-NO" sz="6000" b="1" dirty="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endParaRPr>
          </a:p>
        </p:txBody>
      </p:sp>
      <p:sp>
        <p:nvSpPr>
          <p:cNvPr id="17" name="TextBox 16"/>
          <p:cNvSpPr txBox="1"/>
          <p:nvPr/>
        </p:nvSpPr>
        <p:spPr>
          <a:xfrm>
            <a:off x="3279077" y="4647979"/>
            <a:ext cx="574196" cy="1015663"/>
          </a:xfrm>
          <a:prstGeom prst="rect">
            <a:avLst/>
          </a:prstGeom>
          <a:noFill/>
        </p:spPr>
        <p:txBody>
          <a:bodyPr wrap="none" rtlCol="0">
            <a:spAutoFit/>
          </a:bodyPr>
          <a:lstStyle/>
          <a:p>
            <a:r>
              <a:rPr lang="nb-NO"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p>
        </p:txBody>
      </p:sp>
      <p:sp>
        <p:nvSpPr>
          <p:cNvPr id="18" name="TextBox 17"/>
          <p:cNvSpPr txBox="1"/>
          <p:nvPr/>
        </p:nvSpPr>
        <p:spPr>
          <a:xfrm>
            <a:off x="5276317" y="4793684"/>
            <a:ext cx="574196" cy="1015663"/>
          </a:xfrm>
          <a:prstGeom prst="rect">
            <a:avLst/>
          </a:prstGeom>
          <a:noFill/>
        </p:spPr>
        <p:txBody>
          <a:bodyPr wrap="none" rtlCol="0">
            <a:spAutoFit/>
          </a:bodyPr>
          <a:lstStyle/>
          <a:p>
            <a:r>
              <a:rPr lang="nb-NO"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p>
        </p:txBody>
      </p:sp>
      <p:sp>
        <p:nvSpPr>
          <p:cNvPr id="19" name="TextBox 18"/>
          <p:cNvSpPr txBox="1"/>
          <p:nvPr/>
        </p:nvSpPr>
        <p:spPr>
          <a:xfrm>
            <a:off x="6884469" y="4035203"/>
            <a:ext cx="574196" cy="1015663"/>
          </a:xfrm>
          <a:prstGeom prst="rect">
            <a:avLst/>
          </a:prstGeom>
          <a:noFill/>
        </p:spPr>
        <p:txBody>
          <a:bodyPr wrap="none" rtlCol="0">
            <a:spAutoFit/>
          </a:bodyPr>
          <a:lstStyle/>
          <a:p>
            <a:r>
              <a:rPr lang="nb-NO"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p>
        </p:txBody>
      </p:sp>
      <p:sp>
        <p:nvSpPr>
          <p:cNvPr id="20" name="TextBox 19"/>
          <p:cNvSpPr txBox="1"/>
          <p:nvPr/>
        </p:nvSpPr>
        <p:spPr>
          <a:xfrm>
            <a:off x="7675301" y="6673334"/>
            <a:ext cx="1314712" cy="184666"/>
          </a:xfrm>
          <a:prstGeom prst="rect">
            <a:avLst/>
          </a:prstGeom>
          <a:noFill/>
        </p:spPr>
        <p:txBody>
          <a:bodyPr wrap="square" rtlCol="0">
            <a:spAutoFit/>
          </a:bodyPr>
          <a:lstStyle/>
          <a:p>
            <a:r>
              <a:rPr lang="nb-NO" sz="600" dirty="0">
                <a:solidFill>
                  <a:schemeClr val="bg1"/>
                </a:solidFill>
              </a:rPr>
              <a:t>Toms93/</a:t>
            </a:r>
            <a:r>
              <a:rPr lang="nb-NO" sz="600" dirty="0" err="1">
                <a:solidFill>
                  <a:schemeClr val="bg1"/>
                </a:solidFill>
              </a:rPr>
              <a:t>iStock</a:t>
            </a:r>
            <a:r>
              <a:rPr lang="nb-NO" sz="600" dirty="0">
                <a:solidFill>
                  <a:schemeClr val="bg1"/>
                </a:solidFill>
              </a:rPr>
              <a:t>/</a:t>
            </a:r>
            <a:r>
              <a:rPr lang="nb-NO" sz="600" dirty="0" err="1">
                <a:solidFill>
                  <a:schemeClr val="bg1"/>
                </a:solidFill>
              </a:rPr>
              <a:t>Thinkstock</a:t>
            </a:r>
            <a:endParaRPr lang="nb-NO" sz="600" dirty="0">
              <a:solidFill>
                <a:schemeClr val="bg1"/>
              </a:solidFill>
            </a:endParaRPr>
          </a:p>
        </p:txBody>
      </p:sp>
    </p:spTree>
    <p:extLst>
      <p:ext uri="{BB962C8B-B14F-4D97-AF65-F5344CB8AC3E}">
        <p14:creationId xmlns:p14="http://schemas.microsoft.com/office/powerpoint/2010/main" val="263294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1408350"/>
            <a:ext cx="7668000" cy="507831"/>
          </a:xfrm>
        </p:spPr>
        <p:txBody>
          <a:bodyPr/>
          <a:lstStyle/>
          <a:p>
            <a:r>
              <a:rPr lang="nb-NO" dirty="0"/>
              <a:t>Hva støttes?</a:t>
            </a:r>
          </a:p>
        </p:txBody>
      </p:sp>
      <p:graphicFrame>
        <p:nvGraphicFramePr>
          <p:cNvPr id="6" name="Diagram 5"/>
          <p:cNvGraphicFramePr/>
          <p:nvPr>
            <p:extLst>
              <p:ext uri="{D42A27DB-BD31-4B8C-83A1-F6EECF244321}">
                <p14:modId xmlns:p14="http://schemas.microsoft.com/office/powerpoint/2010/main" val="395507009"/>
              </p:ext>
            </p:extLst>
          </p:nvPr>
        </p:nvGraphicFramePr>
        <p:xfrm>
          <a:off x="612775" y="2180108"/>
          <a:ext cx="5661804" cy="197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utoShape 4" descr="data:image/jpeg;base64,/9j/4AAQSkZJRgABAQAAAQABAAD/2wCEAAkGBxAHBhUSBxQVFBUXGBgVGBcXFRUUFRodFxcYFxwdGBQYHCggHRwlGxcULTEtJSkrLi4wGSUzODMsNygwLisBCgoKDg0OGxAQGywkICYsNzQ4OCwsLCwsNCw0LCwsLywsLCwsLCwsLCwsLCwtLCwsLDQsLCwsLDQsLCwsNCwsLP/AABEIAO0AzgMBEQACEQEDEQH/xAAbAAEAAgMBAQAAAAAAAAAAAAAABgcDBAUCAf/EADsQAAIBAgMEBwYEBAcAAAAAAAABAgMFBBExBiFRgRIVIkFhcZETFCMyobFSwdHwQnKC4QckM0NikvH/xAAaAQEAAgMBAAAAAAAAAAAAAAAABAUCAwYB/8QALhEBAAIBAwMCBAYCAwAAAAAAAAECAwQREiExQQUTcYGx8CJCUWGh0TLhI5HB/9oADAMBAAIRAxEAPwC8QAAAAAAAAAAAAAAAAAAAAAAAAAAxYnEwwtLpYmSiuLeRje9aRvadnk2iI3lF7ptrClnG2x6b/FLdHktX9Cszep1jpjjf6It9VEdKtjZiFW50niLrJyUt0I6RST3tR80bNHF8sTlyTvv2jwywxa8crJKWKSAAAAAAAAAAAAAAAAAAAAAAANTH3KjbqeeMmo8F3vyWrNWXNTHG952YWvWveUTum20pZxtkMl+OW98o93Mq83qcz0xx85/pEvqp/LCK4vF1MbV6WKk5vi3p5LuKy+S2Sd7TvKLa02neWxZLdK6XGNOOmsnwitf34menwzmyRX72ZY6c7bLWpU1RpKNNZJJJLwR1FYisbQtYjaNns9egAAAAAAAAAAAAAAAAAAAANC7XejaaSeLeuiSzby4GjPqKYY3s15MlaR1Q26bZVsTmsElSjx+afroiozepZL9KRtH8od9Vaf8AHojdSo6tRyqtyb1bebfNlfMzM7z3RpnfrLyePACydkbT1bbulVXxJ9qXgu5en3Oi0On9rHvPeVnp8fCu895d4mt4AAAAAAAAAAAAAAAAAAAAABWO1tw6wvMui+zDsR5avm8/RHN67L7maf0jorM9+V3GIjQAAJDsbaOsLh7SsuxT3+cu5fmT9Bp/cvyntH1SdPj5W3ntCxjoFiAAAAAAAAAAAAAAAAAAAAAAcnae59WWqUofPLsw8338lvIusz+1imY7z2as2ThXdVxzSqAAGTDUJYnERhRWcpNJLzMqVm9orHeWURMztC1rRb42y3xpUu7V8W9WdPgwxipFIWuOkUrtDdNzMAAAAAAAAAAAAAAAAAAAAAArPa659Y3Vqm+xDsx8X3v1+xzmuz+7l2jtCs1GTlb9ocQhtAAAm2wlo6MPea63vOMPLRvnoXPpun6e7PyTtLj/ADymJbJgAAAAAAAAAAAAAAAAAAAAABxNrbp1ban7N5Tn2Y8Vnq+SIeuz+1inbvLRnycK/urM5xWAADfsVtd1uMacdNZPhFa/pzN+mwzmyRX/AL+DZix87bLVpU1RpKNNZJJJLwR08RERtC1iNo2ez16AAAAAAAAAAAAAAAAAAAAA+N5LeBV+09061ujlB9iPZh5LV83+RzWsz+9k3jtHZV5snO37OSRWkAAWXslaerLdnVXxJ9qXhwXJfVnRaHT+1j695WeDHwr17u4TW8AAAAAAAAAAAAAAAAAAAAAAjO2929zwPsaL7dRb+Kjo/XT1K71HUcKcI7z9EbU5ONeMeVfFCrgABItjLR7/AI/2lZdim8/By7ly19Cw9P0/uX5z2j6pOnx8rbz2hYpfrEAAAAAAAAAAAAAAAAAAAAAAxYrERwuGlOs8oxTbfkY3vFKzae0PLTERvKp7pjpXLHyq1e97lwS0Ry+bLOW83lU3vN7by1TUwAMuFw8sViYworOUmkuZlSk3tFY7yyrE2naFrWnARtmAjSpdy3vi3q/U6jBijFSKQtcdIpXaG4bWYAAAAAAAAAAAAAAAAAAAAABCdu7v0prD0HuWUp+fdH8/QpvUtRvPtV+f9IWqyfkhDipQgABN9hLR0KbxFdb3moZ8O98/3qXPpun2j3Z+Sdpce0c5TAtkwAAAAAAAAAAAAAAAAAAAAAA51+uatVulN5dLSC4yenIj6nPGHHNvPj4teXJwruqurUlWquVV5tvNvi2cza02neVVM7zvLyePADoWK2u63KNNfLrJ8IrXm9OZv02Gc2SK+PPwbcWPnbZatOmqVNRprJJZJeCOniIiNoWkRt0ej16AAAAAAAAAAAAAAAAAAAAA+N5LeBWW1N361uL9m/hw7MeD4y5/ZHN6zUe9k6do7f2rM+Tnb9nGIjQAALK2RtPVltzqr4k+1LwXcv33s6LQ6f2se895+9lnp8fCvXvLuk1vAAAAAAAAAAAAAAAAAAAAAAIvtvePdMJ7Cg+3Ndrwjp9d/wBSt9R1HCvtx3n6f7RdTl4xxjygBRK8AASDY609YXDp1l2KeTfBy7l+ZO0Gn9zJyntH1SNPj5W3ntCxzoVkAAAAAAAAAAAAAAAAPieegH0AAAAatyx0LdgpVK+kVp3t9yXi2a82WMVJvPhje8VrvKqcdi547FyqV/mk8/Lgl4I5fJktktNrd5VNrTad5YDBiAeqVN1qqjSWbbSS4t7ke1ibTtD2I3naFr2W3RtdujThqt8nxk9X++B1GnwxhxxWPuVtjpwrs3jczAAAAAAAAAAAAAAc66Xqha4/5qXa7orfJ8u7maM2px4f8p6/y13y1p3Qq77W18dnHC/Ch4fO/OXdyKbP6hkydK9I/lCyam1ukdEp2Lre2sEM3m05J/8AZv7NFn6fblgj5/VK00744d0mt4AAAV1tleOsMb7Og/hw3fzS735LT1Of1+p9y/GvaPqrtRl5W2jtCOkBGAAEs2DtftsQ8RWW6HZh/NlvfJP6lp6bg5W9yfHb4pelx7zylOy7TwAAAAAAAAAAAANO43SjbaeeMmo8FrJ+UVvNOXPjxRveWF8lad5Qu77Y1cTnG3r2cfxazf5IqM/qV7dMfSP5QsmqtPSvRGZzc5tzbbere9+pWzMzO8o3d8DxNf8ADvE/Dq0nxU1zXRf2iXHpV+lqfNO0lu8JkW6YAAI9tjeOrsD7Og/iVE0uKjo3+n9iBr9T7VOMd5R9Rl412jvKuTn1aAAMuEw0sXio06KzlJpIypSb2iseWVazadoWzb8HHAYKNOjpFZefF82dTixxjpFI8LalYrG0Nk2MgAAAAAAAAAA18bjqWApdLFzUV46vyWr5GvJlpjje87MbXisbyh1320nVzja10V+OSzlyjouZU5/Upnpi6fuh5NVM9KopWrSr1HKu3JvVt5sq7Wm072neUSZmesvB48AAHa2Qxful9h0tJ9h/1afXL1JmhycM0b+ejfp7cbws06NZgGDG4qGCwsqld5Ris3+i8TDJkjHWbW7QxtaKxvKqbpjpXLHSqVtXouC7kcxmyzlvN5VV7ze28tU1MAABNdgrXlF4istc4w8u9/lyZcemYOk5Z+Sdpcf55TIt0wAAAAAAAAAAIbeds+i3C1x3rNOcl9ov8/QqNR6lt+HHHzn+kPJqvFUPxWKqYur0sVJylxbz/wDCpve153tO8odrTad5YjFiAAAAD7CThNOGqaa81vETtO73st23YpY3AwqQ/iin+v1OrxXi9ItHlb0tyrEtk2MkA23vHvWJ9hh32IfN4y/RfcovUdTzt7de0fX/AEganLvPGEXK1EAAGxbsHLH46FKlrJ5eS73yWZsxY5yXikeWdKza0RC2sNQjhsPGFFZRiklyOppWK1iseFtEREbQymT0AAAAAAAAAAKx2twPuV7nkt0+2uev1zOb12L280/pPVWainG8uMRGgAAAAAABOv8AD/He0wk6M3vi+lHylr6P7l16Xl3rNJ8J+kvvE1dLaq8dVW/4T+JPNR8OMuX3JOt1Hs06d57f22Z8vCvTurNvN7znFaB4AAJxsDbOhQliKq3y7MPJavm/sXXpmDaJyT57fBO0uPaOUpeWqYAAAAAAAAAAACN7cW33u2+0prtU83/S/m+yfIr/AFHBzx847x9PKNqacq7/AKK8KBXAAAAAAAOls9cOrLtCc/l+WXfufh4bnyJGlze1li09vLbhvwvEsd6uUrrcJVJ6aRXCK0R5qM05rzafuHmS83tu0TQ1gADZtuDlcMdClS1k8n4LvfJZmzFjnJeKR5Z0rNrRELaw9GOGoRhSWSiklyOprWKxFY8LaIiI2hkMnoAAAAAAAAAAAPk4qcGprNPc15nkxv0kVPere7Zcp03onnF8YvT9+By+ow+1kmn3sqclOFphomlrAAAAAAAAAAABOdgrZ7LDyr1Vvl2YfyrV839i69MwbVnJPnt8E/S49o5SlxapYAAAAAAAAAAAAACK7eW32+DVamt8N0vGL/R/dlZ6lg5UjJHj6IuqpvHKPCBFGrwAAAAAAAAAA3LRgJXO4Rp0+99p8IrV+htwYpy5IpH3DPHSb2iFsUaUaFFRpLJJJJeCOprWKxtC2iNo2h7PXoAAAAAAAAAAAAADxWpRr0XGqs1JNNeDPLVi0bS8mN42lUlzwUrdjpUqn8L3Piu5+hyubFOK80nwqb042mGsa2AAAAAAAAAAsHYe1e6YF1ay7VTTwj3euvoX3p2DhTnPefosdNj415T5SYsUkAAAAAAAAAAAAAAAAQ7b+3dKlGvTW9difk9HyefqVPqeHeIyR8JQ9VTpyQkpkEAAAAAAB7ouMaqdZNxzWaTybXfkz2u28b9nsbb9XQsVu61u8YRWUM+lLwinpn47kb9Nh97LFY7f+ffRsxU5328LTjFRjlHcluOniNlq+gAAAAAAAAAAAAAAAAGDHYWONwkqdXSSa/uYZKRes1nyxtWLRtKoq9GWHryhV3Si3F+a3HKWrNZms94VExtO0vB48AAAAAA+xi5SSjvb3JeYjr0erM2Ws3VOB+L/AKk98vDhFeR0ej03s0695+9lngxcK9e7tExuAAAAAAAAAAAAAAAAAABXu3eB93uqqQW6os/6o7n9HEofUsXHLFo8q/VU2tv+qNFcigAAAAATXYzZ902sRjVv/wBuL1X/ACa+xcaDSbf8l4+H9p2nw7fismRbpgAAAAAAAAAAAAAAAAAAAHB20wXvdkk4603015Lc/oQvUMXPDM/p1aNRXlT4K2OdVgAAAAJfspsy6klWuUezrCD7/GS4eBa6LQ7/APJkj4QmYMG/4rJwXScAAAAAAAAAAAAAAAAAAAAA81IKpTcZrNNNNeDPJiJjaSY3VLdMBK2Y6VOt3aPiu5nLZsM4rzSfuFRek0ttLUNTAAyYehPFVlDDxcpPRJZsypS1541jeXsRMztCc7PbJRwrVS55Snqo6xj58X9C60vp8U/Fk6z/AAn4tNFetkqLNKAAAAAAAAAAAAAAAAAAAAAAAHNvNlpXelliFlJfLNfMv1RH1Gmpmja3f9WvJireOqvbraer8S4dPpb9ejlrzKHNp/atx33V2THxnbd2rNsjDFw6eJqNrhGKj9c2TNP6dW8crWb8emi3WZS+322jbqeWDgo8X/E/OWrLXFhpijakbJdKVp2htm1mAAAAAAAAAAAAAAAAAAAB/9k="/>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6" descr="data:image/jpeg;base64,/9j/4AAQSkZJRgABAQAAAQABAAD/2wCEAAkGBxAHBhUSBxQVFBUXGBgVGBcXFRUUFRodFxcYFxwdGBQYHCggHRwlGxcULTEtJSkrLi4wGSUzODMsNygwLisBCgoKDg0OGxAQGywkICYsNzQ4OCwsLCwsNCw0LCwsLywsLCwsLCwsLCwsLCwtLCwsLDQsLCwsLDQsLCwsNCwsLP/AABEIAO0AzgMBEQACEQEDEQH/xAAbAAEAAgMBAQAAAAAAAAAAAAAABgcDBAUCAf/EADsQAAIBAgMEBwYEBAcAAAAAAAABAgMFBBExBiFRgRIVIkFhcZETFCMyobFSwdHwQnKC4QckM0NikvH/xAAaAQEAAgMBAAAAAAAAAAAAAAAABAUCAwYB/8QALhEBAAIBAwMCBAYCAwAAAAAAAAECAwQREiExQQUTcYGx8CJCUWGh0TLhI5HB/9oADAMBAAIRAxEAPwC8QAAAAAAAAAAAAAAAAAAAAAAAAAAxYnEwwtLpYmSiuLeRje9aRvadnk2iI3lF7ptrClnG2x6b/FLdHktX9Cszep1jpjjf6It9VEdKtjZiFW50niLrJyUt0I6RST3tR80bNHF8sTlyTvv2jwywxa8crJKWKSAAAAAAAAAAAAAAAAAAAAAAANTH3KjbqeeMmo8F3vyWrNWXNTHG952YWvWveUTum20pZxtkMl+OW98o93Mq83qcz0xx85/pEvqp/LCK4vF1MbV6WKk5vi3p5LuKy+S2Sd7TvKLa02neWxZLdK6XGNOOmsnwitf34menwzmyRX72ZY6c7bLWpU1RpKNNZJJJLwR1FYisbQtYjaNns9egAAAAAAAAAAAAAAAAAAAANC7XejaaSeLeuiSzby4GjPqKYY3s15MlaR1Q26bZVsTmsElSjx+afroiozepZL9KRtH8od9Vaf8AHojdSo6tRyqtyb1bebfNlfMzM7z3RpnfrLyePACydkbT1bbulVXxJ9qXgu5en3Oi0On9rHvPeVnp8fCu895d4mt4AAAAAAAAAAAAAAAAAAAAABWO1tw6wvMui+zDsR5avm8/RHN67L7maf0jorM9+V3GIjQAAJDsbaOsLh7SsuxT3+cu5fmT9Bp/cvyntH1SdPj5W3ntCxjoFiAAAAAAAAAAAAAAAAAAAAAAcnae59WWqUofPLsw8338lvIusz+1imY7z2as2ThXdVxzSqAAGTDUJYnERhRWcpNJLzMqVm9orHeWURMztC1rRb42y3xpUu7V8W9WdPgwxipFIWuOkUrtDdNzMAAAAAAAAAAAAAAAAAAAAAArPa659Y3Vqm+xDsx8X3v1+xzmuz+7l2jtCs1GTlb9ocQhtAAAm2wlo6MPea63vOMPLRvnoXPpun6e7PyTtLj/ADymJbJgAAAAAAAAAAAAAAAAAAAAABxNrbp1ban7N5Tn2Y8Vnq+SIeuz+1inbvLRnycK/urM5xWAADfsVtd1uMacdNZPhFa/pzN+mwzmyRX/AL+DZix87bLVpU1RpKNNZJJJLwR08RERtC1iNo2ez16AAAAAAAAAAAAAAAAAAAAA+N5LeBV+09061ujlB9iPZh5LV83+RzWsz+9k3jtHZV5snO37OSRWkAAWXslaerLdnVXxJ9qXhwXJfVnRaHT+1j695WeDHwr17u4TW8AAAAAAAAAAAAAAAAAAAAAAjO2929zwPsaL7dRb+Kjo/XT1K71HUcKcI7z9EbU5ONeMeVfFCrgABItjLR7/AI/2lZdim8/By7ly19Cw9P0/uX5z2j6pOnx8rbz2hYpfrEAAAAAAAAAAAAAAAAAAAAAAxYrERwuGlOs8oxTbfkY3vFKzae0PLTERvKp7pjpXLHyq1e97lwS0Ry+bLOW83lU3vN7by1TUwAMuFw8sViYworOUmkuZlSk3tFY7yyrE2naFrWnARtmAjSpdy3vi3q/U6jBijFSKQtcdIpXaG4bWYAAAAAAAAAAAAAAAAAAAAABCdu7v0prD0HuWUp+fdH8/QpvUtRvPtV+f9IWqyfkhDipQgABN9hLR0KbxFdb3moZ8O98/3qXPpun2j3Z+Sdpce0c5TAtkwAAAAAAAAAAAAAAAAAAAAAA51+uatVulN5dLSC4yenIj6nPGHHNvPj4teXJwruqurUlWquVV5tvNvi2cza02neVVM7zvLyePADoWK2u63KNNfLrJ8IrXm9OZv02Gc2SK+PPwbcWPnbZatOmqVNRprJJZJeCOniIiNoWkRt0ej16AAAAAAAAAAAAAAAAAAAAA+N5LeBWW1N361uL9m/hw7MeD4y5/ZHN6zUe9k6do7f2rM+Tnb9nGIjQAALK2RtPVltzqr4k+1LwXcv33s6LQ6f2se895+9lnp8fCvXvLuk1vAAAAAAAAAAAAAAAAAAAAAAIvtvePdMJ7Cg+3Ndrwjp9d/wBSt9R1HCvtx3n6f7RdTl4xxjygBRK8AASDY609YXDp1l2KeTfBy7l+ZO0Gn9zJyntH1SNPj5W3ntCxzoVkAAAAAAAAAAAAAAAAPieegH0AAAAatyx0LdgpVK+kVp3t9yXi2a82WMVJvPhje8VrvKqcdi547FyqV/mk8/Lgl4I5fJktktNrd5VNrTad5YDBiAeqVN1qqjSWbbSS4t7ke1ibTtD2I3naFr2W3RtdujThqt8nxk9X++B1GnwxhxxWPuVtjpwrs3jczAAAAAAAAAAAAAAc66Xqha4/5qXa7orfJ8u7maM2px4f8p6/y13y1p3Qq77W18dnHC/Ch4fO/OXdyKbP6hkydK9I/lCyam1ukdEp2Lre2sEM3m05J/8AZv7NFn6fblgj5/VK00744d0mt4AAAV1tleOsMb7Og/hw3fzS735LT1Of1+p9y/GvaPqrtRl5W2jtCOkBGAAEs2DtftsQ8RWW6HZh/NlvfJP6lp6bg5W9yfHb4pelx7zylOy7TwAAAAAAAAAAAANO43SjbaeeMmo8FrJ+UVvNOXPjxRveWF8lad5Qu77Y1cTnG3r2cfxazf5IqM/qV7dMfSP5QsmqtPSvRGZzc5tzbbere9+pWzMzO8o3d8DxNf8ADvE/Dq0nxU1zXRf2iXHpV+lqfNO0lu8JkW6YAAI9tjeOrsD7Og/iVE0uKjo3+n9iBr9T7VOMd5R9Rl412jvKuTn1aAAMuEw0sXio06KzlJpIypSb2iseWVazadoWzb8HHAYKNOjpFZefF82dTixxjpFI8LalYrG0Nk2MgAAAAAAAAAA18bjqWApdLFzUV46vyWr5GvJlpjje87MbXisbyh1320nVzja10V+OSzlyjouZU5/Upnpi6fuh5NVM9KopWrSr1HKu3JvVt5sq7Wm072neUSZmesvB48AAHa2Qxful9h0tJ9h/1afXL1JmhycM0b+ejfp7cbws06NZgGDG4qGCwsqld5Ris3+i8TDJkjHWbW7QxtaKxvKqbpjpXLHSqVtXouC7kcxmyzlvN5VV7ze28tU1MAABNdgrXlF4istc4w8u9/lyZcemYOk5Z+Sdpcf55TIt0wAAAAAAAAAAIbeds+i3C1x3rNOcl9ov8/QqNR6lt+HHHzn+kPJqvFUPxWKqYur0sVJylxbz/wDCpve153tO8odrTad5YjFiAAAAD7CThNOGqaa81vETtO73st23YpY3AwqQ/iin+v1OrxXi9ItHlb0tyrEtk2MkA23vHvWJ9hh32IfN4y/RfcovUdTzt7de0fX/AEganLvPGEXK1EAAGxbsHLH46FKlrJ5eS73yWZsxY5yXikeWdKza0RC2sNQjhsPGFFZRiklyOppWK1iseFtEREbQymT0AAAAAAAAAAKx2twPuV7nkt0+2uev1zOb12L280/pPVWainG8uMRGgAAAAAABOv8AD/He0wk6M3vi+lHylr6P7l16Xl3rNJ8J+kvvE1dLaq8dVW/4T+JPNR8OMuX3JOt1Hs06d57f22Z8vCvTurNvN7znFaB4AAJxsDbOhQliKq3y7MPJavm/sXXpmDaJyT57fBO0uPaOUpeWqYAAAAAAAAAAACN7cW33u2+0prtU83/S/m+yfIr/AFHBzx847x9PKNqacq7/AKK8KBXAAAAAAAOls9cOrLtCc/l+WXfufh4bnyJGlze1li09vLbhvwvEsd6uUrrcJVJ6aRXCK0R5qM05rzafuHmS83tu0TQ1gADZtuDlcMdClS1k8n4LvfJZmzFjnJeKR5Z0rNrRELaw9GOGoRhSWSiklyOprWKxFY8LaIiI2hkMnoAAAAAAAAAAAPk4qcGprNPc15nkxv0kVPere7Zcp03onnF8YvT9+By+ow+1kmn3sqclOFphomlrAAAAAAAAAAABOdgrZ7LDyr1Vvl2YfyrV839i69MwbVnJPnt8E/S49o5SlxapYAAAAAAAAAAAAACK7eW32+DVamt8N0vGL/R/dlZ6lg5UjJHj6IuqpvHKPCBFGrwAAAAAAAAAA3LRgJXO4Rp0+99p8IrV+htwYpy5IpH3DPHSb2iFsUaUaFFRpLJJJJeCOprWKxtC2iNo2h7PXoAAAAAAAAAAAAADxWpRr0XGqs1JNNeDPLVi0bS8mN42lUlzwUrdjpUqn8L3Piu5+hyubFOK80nwqb042mGsa2AAAAAAAAAAsHYe1e6YF1ay7VTTwj3euvoX3p2DhTnPefosdNj415T5SYsUkAAAAAAAAAAAAAAAAQ7b+3dKlGvTW9difk9HyefqVPqeHeIyR8JQ9VTpyQkpkEAAAAAAB7ouMaqdZNxzWaTybXfkz2u28b9nsbb9XQsVu61u8YRWUM+lLwinpn47kb9Nh97LFY7f+ffRsxU5328LTjFRjlHcluOniNlq+gAAAAAAAAAAAAAAAAGDHYWONwkqdXSSa/uYZKRes1nyxtWLRtKoq9GWHryhV3Si3F+a3HKWrNZms94VExtO0vB48AAAAAA+xi5SSjvb3JeYjr0erM2Ws3VOB+L/AKk98vDhFeR0ej03s0695+9lngxcK9e7tExuAAAAAAAAAAAAAAAAAABXu3eB93uqqQW6os/6o7n9HEofUsXHLFo8q/VU2tv+qNFcigAAAAATXYzZ902sRjVv/wBuL1X/ACa+xcaDSbf8l4+H9p2nw7fismRbpgAAAAAAAAAAAAAAAAAAAHB20wXvdkk4603015Lc/oQvUMXPDM/p1aNRXlT4K2OdVgAAAAJfspsy6klWuUezrCD7/GS4eBa6LQ7/APJkj4QmYMG/4rJwXScAAAAAAAAAAAAAAAAAAAAA81IKpTcZrNNNNeDPJiJjaSY3VLdMBK2Y6VOt3aPiu5nLZsM4rzSfuFRek0ttLUNTAAyYehPFVlDDxcpPRJZsypS1541jeXsRMztCc7PbJRwrVS55Snqo6xj58X9C60vp8U/Fk6z/AAn4tNFetkqLNKAAAAAAAAAAAAAAAAAAAAAAAHNvNlpXelliFlJfLNfMv1RH1Gmpmja3f9WvJireOqvbraer8S4dPpb9ejlrzKHNp/atx33V2THxnbd2rNsjDFw6eJqNrhGKj9c2TNP6dW8crWb8emi3WZS+322jbqeWDgo8X/E/OWrLXFhpijakbJdKVp2htm1mAAAAAAAAAAAAAAAAAAAB/9k="/>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8" descr="data:image/jpeg;base64,/9j/4AAQSkZJRgABAQAAAQABAAD/2wCEAAkGBxAHBhUSBxQVFBUXGBgVGBcXFRUUFRodFxcYFxwdGBQYHCggHRwlGxcULTEtJSkrLi4wGSUzODMsNygwLisBCgoKDg0OGxAQGywkICYsNzQ4OCwsLCwsNCw0LCwsLywsLCwsLCwsLCwsLCwtLCwsLDQsLCwsLDQsLCwsNCwsLP/AABEIAO0AzgMBEQACEQEDEQH/xAAbAAEAAgMBAQAAAAAAAAAAAAAABgcDBAUCAf/EADsQAAIBAgMEBwYEBAcAAAAAAAABAgMFBBExBiFRgRIVIkFhcZETFCMyobFSwdHwQnKC4QckM0NikvH/xAAaAQEAAgMBAAAAAAAAAAAAAAAABAUCAwYB/8QALhEBAAIBAwMCBAYCAwAAAAAAAAECAwQREiExQQUTcYGx8CJCUWGh0TLhI5HB/9oADAMBAAIRAxEAPwC8QAAAAAAAAAAAAAAAAAAAAAAAAAAxYnEwwtLpYmSiuLeRje9aRvadnk2iI3lF7ptrClnG2x6b/FLdHktX9Cszep1jpjjf6It9VEdKtjZiFW50niLrJyUt0I6RST3tR80bNHF8sTlyTvv2jwywxa8crJKWKSAAAAAAAAAAAAAAAAAAAAAAANTH3KjbqeeMmo8F3vyWrNWXNTHG952YWvWveUTum20pZxtkMl+OW98o93Mq83qcz0xx85/pEvqp/LCK4vF1MbV6WKk5vi3p5LuKy+S2Sd7TvKLa02neWxZLdK6XGNOOmsnwitf34menwzmyRX72ZY6c7bLWpU1RpKNNZJJJLwR1FYisbQtYjaNns9egAAAAAAAAAAAAAAAAAAAANC7XejaaSeLeuiSzby4GjPqKYY3s15MlaR1Q26bZVsTmsElSjx+afroiozepZL9KRtH8od9Vaf8AHojdSo6tRyqtyb1bebfNlfMzM7z3RpnfrLyePACydkbT1bbulVXxJ9qXgu5en3Oi0On9rHvPeVnp8fCu895d4mt4AAAAAAAAAAAAAAAAAAAAABWO1tw6wvMui+zDsR5avm8/RHN67L7maf0jorM9+V3GIjQAAJDsbaOsLh7SsuxT3+cu5fmT9Bp/cvyntH1SdPj5W3ntCxjoFiAAAAAAAAAAAAAAAAAAAAAAcnae59WWqUofPLsw8338lvIusz+1imY7z2as2ThXdVxzSqAAGTDUJYnERhRWcpNJLzMqVm9orHeWURMztC1rRb42y3xpUu7V8W9WdPgwxipFIWuOkUrtDdNzMAAAAAAAAAAAAAAAAAAAAAArPa659Y3Vqm+xDsx8X3v1+xzmuz+7l2jtCs1GTlb9ocQhtAAAm2wlo6MPea63vOMPLRvnoXPpun6e7PyTtLj/ADymJbJgAAAAAAAAAAAAAAAAAAAAABxNrbp1ban7N5Tn2Y8Vnq+SIeuz+1inbvLRnycK/urM5xWAADfsVtd1uMacdNZPhFa/pzN+mwzmyRX/AL+DZix87bLVpU1RpKNNZJJJLwR08RERtC1iNo2ez16AAAAAAAAAAAAAAAAAAAAA+N5LeBV+09061ujlB9iPZh5LV83+RzWsz+9k3jtHZV5snO37OSRWkAAWXslaerLdnVXxJ9qXhwXJfVnRaHT+1j695WeDHwr17u4TW8AAAAAAAAAAAAAAAAAAAAAAjO2929zwPsaL7dRb+Kjo/XT1K71HUcKcI7z9EbU5ONeMeVfFCrgABItjLR7/AI/2lZdim8/By7ly19Cw9P0/uX5z2j6pOnx8rbz2hYpfrEAAAAAAAAAAAAAAAAAAAAAAxYrERwuGlOs8oxTbfkY3vFKzae0PLTERvKp7pjpXLHyq1e97lwS0Ry+bLOW83lU3vN7by1TUwAMuFw8sViYworOUmkuZlSk3tFY7yyrE2naFrWnARtmAjSpdy3vi3q/U6jBijFSKQtcdIpXaG4bWYAAAAAAAAAAAAAAAAAAAAABCdu7v0prD0HuWUp+fdH8/QpvUtRvPtV+f9IWqyfkhDipQgABN9hLR0KbxFdb3moZ8O98/3qXPpun2j3Z+Sdpce0c5TAtkwAAAAAAAAAAAAAAAAAAAAAA51+uatVulN5dLSC4yenIj6nPGHHNvPj4teXJwruqurUlWquVV5tvNvi2cza02neVVM7zvLyePADoWK2u63KNNfLrJ8IrXm9OZv02Gc2SK+PPwbcWPnbZatOmqVNRprJJZJeCOniIiNoWkRt0ej16AAAAAAAAAAAAAAAAAAAAA+N5LeBWW1N361uL9m/hw7MeD4y5/ZHN6zUe9k6do7f2rM+Tnb9nGIjQAALK2RtPVltzqr4k+1LwXcv33s6LQ6f2se895+9lnp8fCvXvLuk1vAAAAAAAAAAAAAAAAAAAAAAIvtvePdMJ7Cg+3Ndrwjp9d/wBSt9R1HCvtx3n6f7RdTl4xxjygBRK8AASDY609YXDp1l2KeTfBy7l+ZO0Gn9zJyntH1SNPj5W3ntCxzoVkAAAAAAAAAAAAAAAAPieegH0AAAAatyx0LdgpVK+kVp3t9yXi2a82WMVJvPhje8VrvKqcdi547FyqV/mk8/Lgl4I5fJktktNrd5VNrTad5YDBiAeqVN1qqjSWbbSS4t7ke1ibTtD2I3naFr2W3RtdujThqt8nxk9X++B1GnwxhxxWPuVtjpwrs3jczAAAAAAAAAAAAAAc66Xqha4/5qXa7orfJ8u7maM2px4f8p6/y13y1p3Qq77W18dnHC/Ch4fO/OXdyKbP6hkydK9I/lCyam1ukdEp2Lre2sEM3m05J/8AZv7NFn6fblgj5/VK00744d0mt4AAAV1tleOsMb7Og/hw3fzS735LT1Of1+p9y/GvaPqrtRl5W2jtCOkBGAAEs2DtftsQ8RWW6HZh/NlvfJP6lp6bg5W9yfHb4pelx7zylOy7TwAAAAAAAAAAAANO43SjbaeeMmo8FrJ+UVvNOXPjxRveWF8lad5Qu77Y1cTnG3r2cfxazf5IqM/qV7dMfSP5QsmqtPSvRGZzc5tzbbere9+pWzMzO8o3d8DxNf8ADvE/Dq0nxU1zXRf2iXHpV+lqfNO0lu8JkW6YAAI9tjeOrsD7Og/iVE0uKjo3+n9iBr9T7VOMd5R9Rl412jvKuTn1aAAMuEw0sXio06KzlJpIypSb2iseWVazadoWzb8HHAYKNOjpFZefF82dTixxjpFI8LalYrG0Nk2MgAAAAAAAAAA18bjqWApdLFzUV46vyWr5GvJlpjje87MbXisbyh1320nVzja10V+OSzlyjouZU5/Upnpi6fuh5NVM9KopWrSr1HKu3JvVt5sq7Wm072neUSZmesvB48AAHa2Qxful9h0tJ9h/1afXL1JmhycM0b+ejfp7cbws06NZgGDG4qGCwsqld5Ris3+i8TDJkjHWbW7QxtaKxvKqbpjpXLHSqVtXouC7kcxmyzlvN5VV7ze28tU1MAABNdgrXlF4istc4w8u9/lyZcemYOk5Z+Sdpcf55TIt0wAAAAAAAAAAIbeds+i3C1x3rNOcl9ov8/QqNR6lt+HHHzn+kPJqvFUPxWKqYur0sVJylxbz/wDCpve153tO8odrTad5YjFiAAAAD7CThNOGqaa81vETtO73st23YpY3AwqQ/iin+v1OrxXi9ItHlb0tyrEtk2MkA23vHvWJ9hh32IfN4y/RfcovUdTzt7de0fX/AEganLvPGEXK1EAAGxbsHLH46FKlrJ5eS73yWZsxY5yXikeWdKza0RC2sNQjhsPGFFZRiklyOppWK1iseFtEREbQymT0AAAAAAAAAAKx2twPuV7nkt0+2uev1zOb12L280/pPVWainG8uMRGgAAAAAABOv8AD/He0wk6M3vi+lHylr6P7l16Xl3rNJ8J+kvvE1dLaq8dVW/4T+JPNR8OMuX3JOt1Hs06d57f22Z8vCvTurNvN7znFaB4AAJxsDbOhQliKq3y7MPJavm/sXXpmDaJyT57fBO0uPaOUpeWqYAAAAAAAAAAACN7cW33u2+0prtU83/S/m+yfIr/AFHBzx847x9PKNqacq7/AKK8KBXAAAAAAAOls9cOrLtCc/l+WXfufh4bnyJGlze1li09vLbhvwvEsd6uUrrcJVJ6aRXCK0R5qM05rzafuHmS83tu0TQ1gADZtuDlcMdClS1k8n4LvfJZmzFjnJeKR5Z0rNrRELaw9GOGoRhSWSiklyOprWKxFY8LaIiI2hkMnoAAAAAAAAAAAPk4qcGprNPc15nkxv0kVPere7Zcp03onnF8YvT9+By+ow+1kmn3sqclOFphomlrAAAAAAAAAAABOdgrZ7LDyr1Vvl2YfyrV839i69MwbVnJPnt8E/S49o5SlxapYAAAAAAAAAAAAACK7eW32+DVamt8N0vGL/R/dlZ6lg5UjJHj6IuqpvHKPCBFGrwAAAAAAAAAA3LRgJXO4Rp0+99p8IrV+htwYpy5IpH3DPHSb2iFsUaUaFFRpLJJJJeCOprWKxtC2iNo2h7PXoAAAAAAAAAAAAADxWpRr0XGqs1JNNeDPLVi0bS8mN42lUlzwUrdjpUqn8L3Piu5+hyubFOK80nwqb042mGsa2AAAAAAAAAAsHYe1e6YF1ay7VTTwj3euvoX3p2DhTnPefosdNj415T5SYsUkAAAAAAAAAAAAAAAAQ7b+3dKlGvTW9difk9HyefqVPqeHeIyR8JQ9VTpyQkpkEAAAAAAB7ouMaqdZNxzWaTybXfkz2u28b9nsbb9XQsVu61u8YRWUM+lLwinpn47kb9Nh97LFY7f+ffRsxU5328LTjFRjlHcluOniNlq+gAAAAAAAAAAAAAAAAGDHYWONwkqdXSSa/uYZKRes1nyxtWLRtKoq9GWHryhV3Si3F+a3HKWrNZms94VExtO0vB48AAAAAA+xi5SSjvb3JeYjr0erM2Ws3VOB+L/AKk98vDhFeR0ej03s0695+9lngxcK9e7tExuAAAAAAAAAAAAAAAAAABXu3eB93uqqQW6os/6o7n9HEofUsXHLFo8q/VU2tv+qNFcigAAAAATXYzZ902sRjVv/wBuL1X/ACa+xcaDSbf8l4+H9p2nw7fismRbpgAAAAAAAAAAAAAAAAAAAHB20wXvdkk4603015Lc/oQvUMXPDM/p1aNRXlT4K2OdVgAAAAJfspsy6klWuUezrCD7/GS4eBa6LQ7/APJkj4QmYMG/4rJwXScAAAAAAAAAAAAAAAAAAAAA81IKpTcZrNNNNeDPJiJjaSY3VLdMBK2Y6VOt3aPiu5nLZsM4rzSfuFRek0ttLUNTAAyYehPFVlDDxcpPRJZsypS1541jeXsRMztCc7PbJRwrVS55Snqo6xj58X9C60vp8U/Fk6z/AAn4tNFetkqLNKAAAAAAAAAAAAAAAAAAAAAAAHNvNlpXelliFlJfLNfMv1RH1Gmpmja3f9WvJireOqvbraer8S4dPpb9ejlrzKHNp/atx33V2THxnbd2rNsjDFw6eJqNrhGKj9c2TNP6dW8crWb8emi3WZS+322jbqeWDgo8X/E/OWrLXFhpijakbJdKVp2htm1mAAAAAAAAAAAAAAAAAAAB/9k="/>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3082" name="Picture 10" descr="http://www.clker.com/cliparts/e/2/a/d/1206574733930851359Ryan_Taylor_Green_Tick.svg.m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7196" y="1662266"/>
            <a:ext cx="1778298" cy="204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4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0-2">
  <a:themeElements>
    <a:clrScheme name="Innovasjon Norge">
      <a:dk1>
        <a:sysClr val="windowText" lastClr="000000"/>
      </a:dk1>
      <a:lt1>
        <a:sysClr val="window" lastClr="FFFFFF"/>
      </a:lt1>
      <a:dk2>
        <a:srgbClr val="44546A"/>
      </a:dk2>
      <a:lt2>
        <a:srgbClr val="E7E6E6"/>
      </a:lt2>
      <a:accent1>
        <a:srgbClr val="A2DCEB"/>
      </a:accent1>
      <a:accent2>
        <a:srgbClr val="DE4648"/>
      </a:accent2>
      <a:accent3>
        <a:srgbClr val="7D6DCD"/>
      </a:accent3>
      <a:accent4>
        <a:srgbClr val="FCD32B"/>
      </a:accent4>
      <a:accent5>
        <a:srgbClr val="54A9E7"/>
      </a:accent5>
      <a:accent6>
        <a:srgbClr val="82DBB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novasjon_Norge_PPT_Bokmål.potx" id="{A6766F4B-2B3E-431B-ACF6-162F62845E49}" vid="{62194572-790F-41BF-8D19-5B8399D39BF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11605292F133B49B9D5C99AFD0AF946" ma:contentTypeVersion="4" ma:contentTypeDescription="Opprett et nytt dokument." ma:contentTypeScope="" ma:versionID="2dfefb49ea393adf3303ca891cb457e1">
  <xsd:schema xmlns:xsd="http://www.w3.org/2001/XMLSchema" xmlns:xs="http://www.w3.org/2001/XMLSchema" xmlns:p="http://schemas.microsoft.com/office/2006/metadata/properties" xmlns:ns1="http://schemas.microsoft.com/sharepoint/v3" targetNamespace="http://schemas.microsoft.com/office/2006/metadata/properties" ma:root="true" ma:fieldsID="ab1f846bd6d70ff681c72f7478b8d90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5"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EBBF130-6C2C-4ABF-A657-BEBDE5F9F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A048C1-3663-4DF3-A9A0-668961D12F22}">
  <ds:schemaRefs>
    <ds:schemaRef ds:uri="http://schemas.microsoft.com/sharepoint/v3/contenttype/forms"/>
  </ds:schemaRefs>
</ds:datastoreItem>
</file>

<file path=customXml/itemProps3.xml><?xml version="1.0" encoding="utf-8"?>
<ds:datastoreItem xmlns:ds="http://schemas.openxmlformats.org/officeDocument/2006/customXml" ds:itemID="{CD7C34EC-F51C-4449-A97C-9A7E4FD245B9}">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0-2</Template>
  <TotalTime>301</TotalTime>
  <Words>1042</Words>
  <Application>Microsoft Office PowerPoint</Application>
  <PresentationFormat>On-screen Show (4:3)</PresentationFormat>
  <Paragraphs>317</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Batang</vt:lpstr>
      <vt:lpstr>Calibri</vt:lpstr>
      <vt:lpstr>Lucida Grande</vt:lpstr>
      <vt:lpstr>Verdana</vt:lpstr>
      <vt:lpstr>Wingdings</vt:lpstr>
      <vt:lpstr>0-2</vt:lpstr>
      <vt:lpstr>Miljøteknologiordningen</vt:lpstr>
      <vt:lpstr>PowerPoint Presentation</vt:lpstr>
      <vt:lpstr>Miljøteknologiordningen</vt:lpstr>
      <vt:lpstr>PowerPoint Presentation</vt:lpstr>
      <vt:lpstr>PowerPoint Presentation</vt:lpstr>
      <vt:lpstr>PowerPoint Presentation</vt:lpstr>
      <vt:lpstr>PowerPoint Presentation</vt:lpstr>
      <vt:lpstr>PowerPoint Presentation</vt:lpstr>
      <vt:lpstr>Hva støttes?</vt:lpstr>
      <vt:lpstr>Utviklingsfase</vt:lpstr>
      <vt:lpstr>Miljøtek-tilskudd fordelt på bransje og år:</vt:lpstr>
      <vt:lpstr>PowerPoint Presentation</vt:lpstr>
      <vt:lpstr>To prosjektkategorier:</vt:lpstr>
      <vt:lpstr>    FoU-kostnader pilot- og demoanlegg  – FoU-regelverket</vt:lpstr>
      <vt:lpstr>PowerPoint Presentation</vt:lpstr>
      <vt:lpstr>Pilot- og demonstrasjonsanlegg FoU-kostnader til planlegging, investeringer og testing</vt:lpstr>
      <vt:lpstr>PowerPoint Presentation</vt:lpstr>
      <vt:lpstr>   Investering i pilot- og demoanlegg som overgår EUs miljøkrav – støtte til merkostnader ved investering (miljøregelverket)</vt:lpstr>
      <vt:lpstr>Søknadsbehandling</vt:lpstr>
      <vt:lpstr>Miljøtek i båt? </vt:lpstr>
      <vt:lpstr>Offentlige virkemidler i samarbeid:</vt:lpstr>
    </vt:vector>
  </TitlesOfParts>
  <Company>Innovation Norway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 Mühlbradt</dc:creator>
  <dc:description>template by addpoint.no</dc:description>
  <cp:lastModifiedBy>Ivar Singstad</cp:lastModifiedBy>
  <cp:revision>20</cp:revision>
  <cp:lastPrinted>2016-01-15T09:35:36Z</cp:lastPrinted>
  <dcterms:created xsi:type="dcterms:W3CDTF">2015-06-08T14:51:14Z</dcterms:created>
  <dcterms:modified xsi:type="dcterms:W3CDTF">2017-09-11T14:09:02Z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0x010100211605292F133B49B9D5C99AFD0AF946</vt:lpwstr>
  </property>
</Properties>
</file>