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0" r:id="rId2"/>
    <p:sldId id="278" r:id="rId3"/>
    <p:sldId id="307" r:id="rId4"/>
    <p:sldId id="316" r:id="rId5"/>
    <p:sldId id="281" r:id="rId6"/>
    <p:sldId id="308" r:id="rId7"/>
    <p:sldId id="273" r:id="rId8"/>
    <p:sldId id="290" r:id="rId9"/>
    <p:sldId id="309" r:id="rId10"/>
    <p:sldId id="310" r:id="rId11"/>
    <p:sldId id="311" r:id="rId12"/>
    <p:sldId id="312" r:id="rId13"/>
    <p:sldId id="313" r:id="rId14"/>
    <p:sldId id="314" r:id="rId15"/>
    <p:sldId id="315" r:id="rId16"/>
    <p:sldId id="303" r:id="rId17"/>
    <p:sldId id="282" r:id="rId18"/>
    <p:sldId id="318" r:id="rId19"/>
  </p:sldIdLst>
  <p:sldSz cx="9144000" cy="5143500" type="screen16x9"/>
  <p:notesSz cx="6858000" cy="9144000"/>
  <p:defaultTextStyle>
    <a:defPPr>
      <a:defRPr lang="nb-NO"/>
    </a:defPPr>
    <a:lvl1pPr marL="0" algn="l" defTabSz="685680" rtl="0" eaLnBrk="1" latinLnBrk="0" hangingPunct="1">
      <a:defRPr sz="1400" kern="1200">
        <a:solidFill>
          <a:schemeClr val="tx1"/>
        </a:solidFill>
        <a:latin typeface="+mn-lt"/>
        <a:ea typeface="+mn-ea"/>
        <a:cs typeface="+mn-cs"/>
      </a:defRPr>
    </a:lvl1pPr>
    <a:lvl2pPr marL="342841" algn="l" defTabSz="685680" rtl="0" eaLnBrk="1" latinLnBrk="0" hangingPunct="1">
      <a:defRPr sz="1400" kern="1200">
        <a:solidFill>
          <a:schemeClr val="tx1"/>
        </a:solidFill>
        <a:latin typeface="+mn-lt"/>
        <a:ea typeface="+mn-ea"/>
        <a:cs typeface="+mn-cs"/>
      </a:defRPr>
    </a:lvl2pPr>
    <a:lvl3pPr marL="685680" algn="l" defTabSz="685680" rtl="0" eaLnBrk="1" latinLnBrk="0" hangingPunct="1">
      <a:defRPr sz="1400" kern="1200">
        <a:solidFill>
          <a:schemeClr val="tx1"/>
        </a:solidFill>
        <a:latin typeface="+mn-lt"/>
        <a:ea typeface="+mn-ea"/>
        <a:cs typeface="+mn-cs"/>
      </a:defRPr>
    </a:lvl3pPr>
    <a:lvl4pPr marL="1028521" algn="l" defTabSz="685680" rtl="0" eaLnBrk="1" latinLnBrk="0" hangingPunct="1">
      <a:defRPr sz="1400" kern="1200">
        <a:solidFill>
          <a:schemeClr val="tx1"/>
        </a:solidFill>
        <a:latin typeface="+mn-lt"/>
        <a:ea typeface="+mn-ea"/>
        <a:cs typeface="+mn-cs"/>
      </a:defRPr>
    </a:lvl4pPr>
    <a:lvl5pPr marL="1371359" algn="l" defTabSz="685680" rtl="0" eaLnBrk="1" latinLnBrk="0" hangingPunct="1">
      <a:defRPr sz="1400" kern="1200">
        <a:solidFill>
          <a:schemeClr val="tx1"/>
        </a:solidFill>
        <a:latin typeface="+mn-lt"/>
        <a:ea typeface="+mn-ea"/>
        <a:cs typeface="+mn-cs"/>
      </a:defRPr>
    </a:lvl5pPr>
    <a:lvl6pPr marL="1714200" algn="l" defTabSz="685680" rtl="0" eaLnBrk="1" latinLnBrk="0" hangingPunct="1">
      <a:defRPr sz="1400" kern="1200">
        <a:solidFill>
          <a:schemeClr val="tx1"/>
        </a:solidFill>
        <a:latin typeface="+mn-lt"/>
        <a:ea typeface="+mn-ea"/>
        <a:cs typeface="+mn-cs"/>
      </a:defRPr>
    </a:lvl6pPr>
    <a:lvl7pPr marL="2057039" algn="l" defTabSz="685680" rtl="0" eaLnBrk="1" latinLnBrk="0" hangingPunct="1">
      <a:defRPr sz="1400" kern="1200">
        <a:solidFill>
          <a:schemeClr val="tx1"/>
        </a:solidFill>
        <a:latin typeface="+mn-lt"/>
        <a:ea typeface="+mn-ea"/>
        <a:cs typeface="+mn-cs"/>
      </a:defRPr>
    </a:lvl7pPr>
    <a:lvl8pPr marL="2399880" algn="l" defTabSz="685680" rtl="0" eaLnBrk="1" latinLnBrk="0" hangingPunct="1">
      <a:defRPr sz="1400" kern="1200">
        <a:solidFill>
          <a:schemeClr val="tx1"/>
        </a:solidFill>
        <a:latin typeface="+mn-lt"/>
        <a:ea typeface="+mn-ea"/>
        <a:cs typeface="+mn-cs"/>
      </a:defRPr>
    </a:lvl8pPr>
    <a:lvl9pPr marL="2742720" algn="l" defTabSz="68568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62143" autoAdjust="0"/>
  </p:normalViewPr>
  <p:slideViewPr>
    <p:cSldViewPr snapToGrid="0">
      <p:cViewPr varScale="1">
        <p:scale>
          <a:sx n="94" d="100"/>
          <a:sy n="94" d="100"/>
        </p:scale>
        <p:origin x="195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DCE569-FBDA-4477-8C6B-D8FDA618BF60}" type="datetimeFigureOut">
              <a:rPr lang="nb-NO" smtClean="0"/>
              <a:t>11.09.2017</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82B6E2-DAC7-4486-87C4-E5BDF61C73FB}" type="slidenum">
              <a:rPr lang="nb-NO" smtClean="0"/>
              <a:t>‹#›</a:t>
            </a:fld>
            <a:endParaRPr lang="nb-NO"/>
          </a:p>
        </p:txBody>
      </p:sp>
    </p:spTree>
    <p:extLst>
      <p:ext uri="{BB962C8B-B14F-4D97-AF65-F5344CB8AC3E}">
        <p14:creationId xmlns:p14="http://schemas.microsoft.com/office/powerpoint/2010/main" val="4000095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082B6E2-DAC7-4486-87C4-E5BDF61C73FB}" type="slidenum">
              <a:rPr lang="nb-NO" smtClean="0"/>
              <a:t>1</a:t>
            </a:fld>
            <a:endParaRPr lang="nb-NO"/>
          </a:p>
        </p:txBody>
      </p:sp>
    </p:spTree>
    <p:extLst>
      <p:ext uri="{BB962C8B-B14F-4D97-AF65-F5344CB8AC3E}">
        <p14:creationId xmlns:p14="http://schemas.microsoft.com/office/powerpoint/2010/main" val="3796629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Ikke alle tiltak dreier seg om batterihybridisering</a:t>
            </a:r>
          </a:p>
          <a:p>
            <a:endParaRPr lang="nb-NO" sz="1200" kern="1200" dirty="0" smtClean="0">
              <a:solidFill>
                <a:schemeClr val="tx1"/>
              </a:solidFill>
              <a:effectLst/>
              <a:latin typeface="+mn-lt"/>
              <a:ea typeface="+mn-ea"/>
              <a:cs typeface="+mn-cs"/>
            </a:endParaRPr>
          </a:p>
          <a:p>
            <a:r>
              <a:rPr lang="nb-NO" sz="1200" kern="1200" dirty="0" err="1" smtClean="0">
                <a:solidFill>
                  <a:schemeClr val="tx1"/>
                </a:solidFill>
                <a:effectLst/>
                <a:latin typeface="+mn-lt"/>
                <a:ea typeface="+mn-ea"/>
                <a:cs typeface="+mn-cs"/>
              </a:rPr>
              <a:t>Veidar</a:t>
            </a:r>
            <a:r>
              <a:rPr lang="nb-NO" sz="1200" kern="1200" dirty="0" smtClean="0">
                <a:solidFill>
                  <a:schemeClr val="tx1"/>
                </a:solidFill>
                <a:effectLst/>
                <a:latin typeface="+mn-lt"/>
                <a:ea typeface="+mn-ea"/>
                <a:cs typeface="+mn-cs"/>
              </a:rPr>
              <a:t> AS, et fiskebåtrederi skal bygge en ny </a:t>
            </a:r>
            <a:r>
              <a:rPr lang="nb-NO" sz="1200" kern="1200" dirty="0" err="1" smtClean="0">
                <a:solidFill>
                  <a:schemeClr val="tx1"/>
                </a:solidFill>
                <a:effectLst/>
                <a:latin typeface="+mn-lt"/>
                <a:ea typeface="+mn-ea"/>
                <a:cs typeface="+mn-cs"/>
              </a:rPr>
              <a:t>linebåt</a:t>
            </a:r>
            <a:r>
              <a:rPr lang="nb-NO" sz="1200" kern="1200" dirty="0" smtClean="0">
                <a:solidFill>
                  <a:schemeClr val="tx1"/>
                </a:solidFill>
                <a:effectLst/>
                <a:latin typeface="+mn-lt"/>
                <a:ea typeface="+mn-ea"/>
                <a:cs typeface="+mn-cs"/>
              </a:rPr>
              <a:t>. Den kan sette og hale 85 km line med 70 000 kroker hver dag. De skal gjøre mange tiltak for å redusere drivstofforbruket sitt.</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De har blant annet fått støtte til å investere i en motor som er mer tilpasset driftsprofilen til båten, de generer strøm til bruk om bord på en mer effektiv måte, de installerer mer hydrodynamisk ror og propell, de tar i bruk varmegjenvinning fra kjølevann og eksos, og de gjør tiltak for å miste mindre fisk når de tar den ombord. Alle tiltakene de gjør sparer til sammen 295 kubikk diesel i året, eller 786 tonn CO2.</a:t>
            </a:r>
          </a:p>
          <a:p>
            <a:endParaRPr lang="nb-NO" dirty="0"/>
          </a:p>
        </p:txBody>
      </p:sp>
      <p:sp>
        <p:nvSpPr>
          <p:cNvPr id="4" name="Plassholder for lysbildenummer 3"/>
          <p:cNvSpPr>
            <a:spLocks noGrp="1"/>
          </p:cNvSpPr>
          <p:nvPr>
            <p:ph type="sldNum" sz="quarter" idx="10"/>
          </p:nvPr>
        </p:nvSpPr>
        <p:spPr/>
        <p:txBody>
          <a:bodyPr/>
          <a:lstStyle/>
          <a:p>
            <a:fld id="{457A5253-B5C2-43D5-BE42-258DF36887A2}" type="slidenum">
              <a:rPr lang="nb-NO" smtClean="0"/>
              <a:t>12</a:t>
            </a:fld>
            <a:endParaRPr lang="nb-NO"/>
          </a:p>
        </p:txBody>
      </p:sp>
    </p:spTree>
    <p:extLst>
      <p:ext uri="{BB962C8B-B14F-4D97-AF65-F5344CB8AC3E}">
        <p14:creationId xmlns:p14="http://schemas.microsoft.com/office/powerpoint/2010/main" val="1217432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Frøy</a:t>
            </a:r>
            <a:r>
              <a:rPr lang="nb-NO" baseline="0" dirty="0" smtClean="0"/>
              <a:t> Vest Rederi med </a:t>
            </a:r>
            <a:r>
              <a:rPr lang="nb-NO" baseline="0" dirty="0" err="1" smtClean="0"/>
              <a:t>MachoCat</a:t>
            </a:r>
            <a:r>
              <a:rPr lang="nb-NO" baseline="0" dirty="0" smtClean="0"/>
              <a:t> 25</a:t>
            </a:r>
          </a:p>
          <a:p>
            <a:r>
              <a:rPr lang="nb-NO" baseline="0" dirty="0" smtClean="0"/>
              <a:t>Overgang fra mekanisk til diesel-elektrisk framdrift </a:t>
            </a:r>
          </a:p>
          <a:p>
            <a:r>
              <a:rPr lang="nb-NO" baseline="0" dirty="0" smtClean="0"/>
              <a:t>Et lite prosjekt isolert sett om vi bare ser på spart diesel for denne båten alene, men et viktig steg for segmentet.</a:t>
            </a:r>
          </a:p>
          <a:p>
            <a:r>
              <a:rPr lang="nb-NO" baseline="0" dirty="0" smtClean="0"/>
              <a:t>Åpner for nye muligheter og videre utvikling retning lav- og nullutslipp</a:t>
            </a:r>
            <a:endParaRPr lang="nb-NO" dirty="0"/>
          </a:p>
        </p:txBody>
      </p:sp>
      <p:sp>
        <p:nvSpPr>
          <p:cNvPr id="4" name="Plassholder for lysbildenummer 3"/>
          <p:cNvSpPr>
            <a:spLocks noGrp="1"/>
          </p:cNvSpPr>
          <p:nvPr>
            <p:ph type="sldNum" sz="quarter" idx="10"/>
          </p:nvPr>
        </p:nvSpPr>
        <p:spPr/>
        <p:txBody>
          <a:bodyPr/>
          <a:lstStyle/>
          <a:p>
            <a:fld id="{F2B81EF5-43FD-4E7F-BFF6-81B21040373C}" type="slidenum">
              <a:rPr lang="nb-NO" smtClean="0"/>
              <a:t>13</a:t>
            </a:fld>
            <a:endParaRPr lang="nb-NO"/>
          </a:p>
        </p:txBody>
      </p:sp>
    </p:spTree>
    <p:extLst>
      <p:ext uri="{BB962C8B-B14F-4D97-AF65-F5344CB8AC3E}">
        <p14:creationId xmlns:p14="http://schemas.microsoft.com/office/powerpoint/2010/main" val="404621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Hvis Ampere hadde forblitt den eneste lavutslippsferja i Norge, hadde det vært vanskelig å skulle påstå at prosjektet var en suksess. For igjen, dette handler ikke om ferjesambandet Lavik-Oppedal over Sognefjorden, det handler om retningen passasjerferjer både i Norge og verden for øvrig må gå i framover.</a:t>
            </a:r>
          </a:p>
          <a:p>
            <a:endParaRPr lang="nb-NO" baseline="0" dirty="0" smtClean="0"/>
          </a:p>
          <a:p>
            <a:r>
              <a:rPr lang="nb-NO" baseline="0" dirty="0" smtClean="0"/>
              <a:t>Heldigvis har introduksjonen av Ampere dannet ringer i vannet. Nå først får Anda-Lote-sambandet to helelektriske ferjer, men det kommer en bølge av ferjer med lave utslipp og null utslipp i tiåret vi har foran oss. </a:t>
            </a:r>
            <a:endParaRPr lang="nb-NO" dirty="0" smtClean="0"/>
          </a:p>
          <a:p>
            <a:endParaRPr lang="nb-NO" dirty="0" smtClean="0"/>
          </a:p>
          <a:p>
            <a:r>
              <a:rPr lang="nb-NO" dirty="0" err="1" smtClean="0"/>
              <a:t>Enova</a:t>
            </a:r>
            <a:r>
              <a:rPr lang="nb-NO" dirty="0" smtClean="0"/>
              <a:t> har så langt hatt gleden</a:t>
            </a:r>
            <a:r>
              <a:rPr lang="nb-NO" baseline="0" dirty="0" smtClean="0"/>
              <a:t> av å støtte fylkeskommunene i både Hordaland, Sør-Trøndelag og Møre og Romsdal. I alt 22 ferjesamband støtter vi med landanlegg til hybridferjer og rene el-ferjer, som gjør at de kan lade mens de ligger til kai. Dette vil redusere utslippene kraftig på disse sambandene. Hordaland tildelt nylig 7 samband til Fjord1, hvor det hovedsakelig blir elektrisk. Energibruken er beregnet å gå ned med 60 prosent, og CO2-utslippet med 87 prosent. Sånn bidrar støtten fra </a:t>
            </a:r>
            <a:r>
              <a:rPr lang="nb-NO" baseline="0" dirty="0" err="1" smtClean="0"/>
              <a:t>Enova</a:t>
            </a:r>
            <a:r>
              <a:rPr lang="nb-NO" baseline="0" dirty="0" smtClean="0"/>
              <a:t> til å få teknologien inn i markedet, det får rederiene til å tenke nytt, og det gir forhåpentligvis mer aktivitet i norske verft. Det vil da bidra til å bygge denne kompetansen i Norge.</a:t>
            </a:r>
          </a:p>
          <a:p>
            <a:endParaRPr lang="nb-NO" baseline="0" dirty="0" smtClean="0"/>
          </a:p>
          <a:p>
            <a:r>
              <a:rPr lang="nb-NO" b="0" baseline="0" dirty="0" smtClean="0"/>
              <a:t>Men vi er ikke i mål. I dag finnes det 138 ferjesamband. I 2015 fraktet disse ferjene 19 millioner reisende fordelt på 1,3 millioner ferjeavganger. Som dere forstår er omfanget av utslippene på disse ferjene enorme. Vi håper selvsagt flere fylkeskommuner går foran med hybrid og rene el-ferjer slik at vi fortsatt kan senke utslippene i persontransporten. </a:t>
            </a:r>
          </a:p>
          <a:p>
            <a:endParaRPr lang="nb-NO" b="1" baseline="0" dirty="0" smtClean="0"/>
          </a:p>
          <a:p>
            <a:r>
              <a:rPr lang="nb-NO" baseline="0" dirty="0" smtClean="0"/>
              <a:t>Markedsendring – hvordan jobber vi med dette? </a:t>
            </a:r>
            <a:endParaRPr lang="nb-NO" dirty="0"/>
          </a:p>
        </p:txBody>
      </p:sp>
      <p:sp>
        <p:nvSpPr>
          <p:cNvPr id="4" name="Plassholder for lysbildenummer 3"/>
          <p:cNvSpPr>
            <a:spLocks noGrp="1"/>
          </p:cNvSpPr>
          <p:nvPr>
            <p:ph type="sldNum" sz="quarter" idx="10"/>
          </p:nvPr>
        </p:nvSpPr>
        <p:spPr/>
        <p:txBody>
          <a:bodyPr/>
          <a:lstStyle/>
          <a:p>
            <a:fld id="{3082B6E2-DAC7-4486-87C4-E5BDF61C73FB}" type="slidenum">
              <a:rPr lang="nb-NO" smtClean="0"/>
              <a:t>14</a:t>
            </a:fld>
            <a:endParaRPr lang="nb-NO"/>
          </a:p>
        </p:txBody>
      </p:sp>
    </p:spTree>
    <p:extLst>
      <p:ext uri="{BB962C8B-B14F-4D97-AF65-F5344CB8AC3E}">
        <p14:creationId xmlns:p14="http://schemas.microsoft.com/office/powerpoint/2010/main" val="2437899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2B81EF5-43FD-4E7F-BFF6-81B21040373C}" type="slidenum">
              <a:rPr lang="nb-NO" smtClean="0"/>
              <a:t>15</a:t>
            </a:fld>
            <a:endParaRPr lang="nb-NO"/>
          </a:p>
        </p:txBody>
      </p:sp>
    </p:spTree>
    <p:extLst>
      <p:ext uri="{BB962C8B-B14F-4D97-AF65-F5344CB8AC3E}">
        <p14:creationId xmlns:p14="http://schemas.microsoft.com/office/powerpoint/2010/main" val="3411433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A3D52D0F-344E-4632-AC2E-8DC48A89D22E}" type="slidenum">
              <a:rPr lang="nb-NO" smtClean="0"/>
              <a:t>16</a:t>
            </a:fld>
            <a:endParaRPr lang="nb-NO"/>
          </a:p>
        </p:txBody>
      </p:sp>
    </p:spTree>
    <p:extLst>
      <p:ext uri="{BB962C8B-B14F-4D97-AF65-F5344CB8AC3E}">
        <p14:creationId xmlns:p14="http://schemas.microsoft.com/office/powerpoint/2010/main" val="3035528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aseline="0" dirty="0" smtClean="0"/>
              <a:t>Det er til sammen 15 ulike energitiltak som støttes. Alt fra energirådgivning, varmestyringssystem og helhetlig energioppgradering. </a:t>
            </a:r>
          </a:p>
          <a:p>
            <a:pPr marL="0" indent="0">
              <a:buFont typeface="Arial" panose="020B0604020202020204" pitchFamily="34" charset="0"/>
              <a:buNone/>
            </a:pPr>
            <a:r>
              <a:rPr lang="nb-NO" baseline="0" dirty="0" smtClean="0"/>
              <a:t>Mange av tiltakene kan kombineres. </a:t>
            </a:r>
          </a:p>
          <a:p>
            <a:endParaRPr lang="nb-NO" dirty="0"/>
          </a:p>
        </p:txBody>
      </p:sp>
      <p:sp>
        <p:nvSpPr>
          <p:cNvPr id="4" name="Plassholder for lysbildenummer 3"/>
          <p:cNvSpPr>
            <a:spLocks noGrp="1"/>
          </p:cNvSpPr>
          <p:nvPr>
            <p:ph type="sldNum" sz="quarter" idx="10"/>
          </p:nvPr>
        </p:nvSpPr>
        <p:spPr/>
        <p:txBody>
          <a:bodyPr/>
          <a:lstStyle/>
          <a:p>
            <a:fld id="{0B25125F-9E1B-46D6-B6A7-CE316CBBBED5}" type="slidenum">
              <a:rPr lang="nb-NO" smtClean="0"/>
              <a:t>18</a:t>
            </a:fld>
            <a:endParaRPr lang="nb-NO"/>
          </a:p>
        </p:txBody>
      </p:sp>
    </p:spTree>
    <p:extLst>
      <p:ext uri="{BB962C8B-B14F-4D97-AF65-F5344CB8AC3E}">
        <p14:creationId xmlns:p14="http://schemas.microsoft.com/office/powerpoint/2010/main" val="1676262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Vår visjon – Livskraftig</a:t>
            </a:r>
            <a:r>
              <a:rPr lang="nb-NO" baseline="0" dirty="0" smtClean="0"/>
              <a:t> forandring - </a:t>
            </a:r>
            <a:r>
              <a:rPr lang="nb-NO" dirty="0" smtClean="0"/>
              <a:t>Veien mot </a:t>
            </a:r>
            <a:r>
              <a:rPr lang="nb-NO" dirty="0" err="1" smtClean="0"/>
              <a:t>lavutslippsamfunnet</a:t>
            </a:r>
            <a:endParaRPr lang="nb-NO" dirty="0" smtClean="0"/>
          </a:p>
          <a:p>
            <a:endParaRPr lang="nb-NO" dirty="0" smtClean="0"/>
          </a:p>
          <a:p>
            <a:r>
              <a:rPr lang="nb-NO" sz="1200" b="0" i="1" u="none" strike="noStrike" kern="1200" baseline="0" dirty="0" smtClean="0">
                <a:solidFill>
                  <a:schemeClr val="tx1"/>
                </a:solidFill>
                <a:latin typeface="+mn-lt"/>
                <a:ea typeface="+mn-ea"/>
                <a:cs typeface="+mn-cs"/>
              </a:rPr>
              <a:t>Vi forbruker 4 jordkloder med dagens forbruk, og det kreves en livskraftig forandring for å nå lavutslippssamfunnet. Dette er </a:t>
            </a:r>
            <a:r>
              <a:rPr lang="nb-NO" sz="1200" b="0" i="1" u="none" strike="noStrike" kern="1200" baseline="0" dirty="0" err="1" smtClean="0">
                <a:solidFill>
                  <a:schemeClr val="tx1"/>
                </a:solidFill>
                <a:latin typeface="+mn-lt"/>
                <a:ea typeface="+mn-ea"/>
                <a:cs typeface="+mn-cs"/>
              </a:rPr>
              <a:t>Enovas</a:t>
            </a:r>
            <a:r>
              <a:rPr lang="nb-NO" sz="1200" b="0" i="1" u="none" strike="noStrike" kern="1200" baseline="0" dirty="0" smtClean="0">
                <a:solidFill>
                  <a:schemeClr val="tx1"/>
                </a:solidFill>
                <a:latin typeface="+mn-lt"/>
                <a:ea typeface="+mn-ea"/>
                <a:cs typeface="+mn-cs"/>
              </a:rPr>
              <a:t> jobb. </a:t>
            </a:r>
            <a:endParaRPr lang="nb-NO" dirty="0"/>
          </a:p>
        </p:txBody>
      </p:sp>
      <p:sp>
        <p:nvSpPr>
          <p:cNvPr id="4" name="Plassholder for lysbildenummer 3"/>
          <p:cNvSpPr>
            <a:spLocks noGrp="1"/>
          </p:cNvSpPr>
          <p:nvPr>
            <p:ph type="sldNum" sz="quarter" idx="10"/>
          </p:nvPr>
        </p:nvSpPr>
        <p:spPr/>
        <p:txBody>
          <a:bodyPr/>
          <a:lstStyle/>
          <a:p>
            <a:fld id="{65FA2109-B538-49E2-8800-03072358859B}" type="slidenum">
              <a:rPr lang="nb-NO" smtClean="0"/>
              <a:t>2</a:t>
            </a:fld>
            <a:endParaRPr lang="nb-NO"/>
          </a:p>
        </p:txBody>
      </p:sp>
    </p:spTree>
    <p:extLst>
      <p:ext uri="{BB962C8B-B14F-4D97-AF65-F5344CB8AC3E}">
        <p14:creationId xmlns:p14="http://schemas.microsoft.com/office/powerpoint/2010/main" val="233441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smtClean="0">
                <a:solidFill>
                  <a:schemeClr val="tx1"/>
                </a:solidFill>
                <a:effectLst/>
                <a:latin typeface="+mn-lt"/>
                <a:ea typeface="+mn-ea"/>
                <a:cs typeface="+mn-cs"/>
              </a:rPr>
              <a:t>Plug-in hybrid oppdrettsbåt med fremdriftssystem basert på Li-ion-batterier som energilager og mulighet for </a:t>
            </a:r>
            <a:r>
              <a:rPr lang="nb-NO" sz="1200" b="0" i="0" kern="1200" dirty="0" err="1" smtClean="0">
                <a:solidFill>
                  <a:schemeClr val="tx1"/>
                </a:solidFill>
                <a:effectLst/>
                <a:latin typeface="+mn-lt"/>
                <a:ea typeface="+mn-ea"/>
                <a:cs typeface="+mn-cs"/>
              </a:rPr>
              <a:t>lading</a:t>
            </a:r>
            <a:r>
              <a:rPr lang="nb-NO" sz="1200" b="0" i="0" kern="1200" dirty="0" smtClean="0">
                <a:solidFill>
                  <a:schemeClr val="tx1"/>
                </a:solidFill>
                <a:effectLst/>
                <a:latin typeface="+mn-lt"/>
                <a:ea typeface="+mn-ea"/>
                <a:cs typeface="+mn-cs"/>
              </a:rPr>
              <a:t> med </a:t>
            </a:r>
            <a:r>
              <a:rPr lang="nb-NO" sz="1200" b="0" i="0" kern="1200" dirty="0" err="1" smtClean="0">
                <a:solidFill>
                  <a:schemeClr val="tx1"/>
                </a:solidFill>
                <a:effectLst/>
                <a:latin typeface="+mn-lt"/>
                <a:ea typeface="+mn-ea"/>
                <a:cs typeface="+mn-cs"/>
              </a:rPr>
              <a:t>landstrøm</a:t>
            </a:r>
            <a:r>
              <a:rPr lang="nb-NO" sz="1200" b="0" i="0" kern="1200" dirty="0" smtClean="0">
                <a:solidFill>
                  <a:schemeClr val="tx1"/>
                </a:solidFill>
                <a:effectLst/>
                <a:latin typeface="+mn-lt"/>
                <a:ea typeface="+mn-ea"/>
                <a:cs typeface="+mn-cs"/>
              </a:rPr>
              <a:t>. </a:t>
            </a:r>
            <a:r>
              <a:rPr lang="nb-NO" sz="1200" b="0" i="0" kern="1200" dirty="0" err="1" smtClean="0">
                <a:solidFill>
                  <a:schemeClr val="tx1"/>
                </a:solidFill>
                <a:effectLst/>
                <a:latin typeface="+mn-lt"/>
                <a:ea typeface="+mn-ea"/>
                <a:cs typeface="+mn-cs"/>
              </a:rPr>
              <a:t>Framdriftssystemet</a:t>
            </a:r>
            <a:r>
              <a:rPr lang="nb-NO" sz="1200" b="0" i="0" kern="1200" dirty="0" smtClean="0">
                <a:solidFill>
                  <a:schemeClr val="tx1"/>
                </a:solidFill>
                <a:effectLst/>
                <a:latin typeface="+mn-lt"/>
                <a:ea typeface="+mn-ea"/>
                <a:cs typeface="+mn-cs"/>
              </a:rPr>
              <a:t> gir også mulighet for hybrid og tradisjonell dieselelektrisk drift</a:t>
            </a:r>
          </a:p>
          <a:p>
            <a:r>
              <a:rPr lang="nb-NO" sz="1200" b="1" i="0" kern="1200" dirty="0" smtClean="0">
                <a:solidFill>
                  <a:schemeClr val="tx1"/>
                </a:solidFill>
                <a:effectLst/>
                <a:latin typeface="+mn-lt"/>
                <a:ea typeface="+mn-ea"/>
                <a:cs typeface="+mn-cs"/>
              </a:rPr>
              <a:t>Prosjekteier</a:t>
            </a:r>
          </a:p>
          <a:p>
            <a:r>
              <a:rPr lang="nb-NO" sz="1200" b="0" i="0" kern="1200" dirty="0" err="1" smtClean="0">
                <a:solidFill>
                  <a:schemeClr val="tx1"/>
                </a:solidFill>
                <a:effectLst/>
                <a:latin typeface="+mn-lt"/>
                <a:ea typeface="+mn-ea"/>
                <a:cs typeface="+mn-cs"/>
              </a:rPr>
              <a:t>Salmar</a:t>
            </a:r>
            <a:r>
              <a:rPr lang="nb-NO" sz="1200" b="0" i="0" kern="1200" dirty="0" smtClean="0">
                <a:solidFill>
                  <a:schemeClr val="tx1"/>
                </a:solidFill>
                <a:effectLst/>
                <a:latin typeface="+mn-lt"/>
                <a:ea typeface="+mn-ea"/>
                <a:cs typeface="+mn-cs"/>
              </a:rPr>
              <a:t> </a:t>
            </a:r>
            <a:r>
              <a:rPr lang="nb-NO" sz="1200" b="0" i="0" kern="1200" dirty="0" err="1" smtClean="0">
                <a:solidFill>
                  <a:schemeClr val="tx1"/>
                </a:solidFill>
                <a:effectLst/>
                <a:latin typeface="+mn-lt"/>
                <a:ea typeface="+mn-ea"/>
                <a:cs typeface="+mn-cs"/>
              </a:rPr>
              <a:t>Farming</a:t>
            </a:r>
            <a:r>
              <a:rPr lang="nb-NO" sz="1200" b="0" i="0" kern="1200" dirty="0" smtClean="0">
                <a:solidFill>
                  <a:schemeClr val="tx1"/>
                </a:solidFill>
                <a:effectLst/>
                <a:latin typeface="+mn-lt"/>
                <a:ea typeface="+mn-ea"/>
                <a:cs typeface="+mn-cs"/>
              </a:rPr>
              <a:t> AS</a:t>
            </a:r>
          </a:p>
          <a:p>
            <a:r>
              <a:rPr lang="nb-NO" sz="1200" b="1" i="0" kern="1200" dirty="0" smtClean="0">
                <a:solidFill>
                  <a:schemeClr val="tx1"/>
                </a:solidFill>
                <a:effectLst/>
                <a:latin typeface="+mn-lt"/>
                <a:ea typeface="+mn-ea"/>
                <a:cs typeface="+mn-cs"/>
              </a:rPr>
              <a:t>Teknologileverandører</a:t>
            </a:r>
          </a:p>
          <a:p>
            <a:r>
              <a:rPr lang="nb-NO" sz="1200" b="0" i="0" kern="1200" dirty="0" smtClean="0">
                <a:solidFill>
                  <a:schemeClr val="tx1"/>
                </a:solidFill>
                <a:effectLst/>
                <a:latin typeface="+mn-lt"/>
                <a:ea typeface="+mn-ea"/>
                <a:cs typeface="+mn-cs"/>
              </a:rPr>
              <a:t>Elektrisk fremdriftssystem: Siemens AS</a:t>
            </a:r>
          </a:p>
          <a:p>
            <a:r>
              <a:rPr lang="nb-NO" sz="1200" b="0" i="0" kern="1200" dirty="0" smtClean="0">
                <a:solidFill>
                  <a:schemeClr val="tx1"/>
                </a:solidFill>
                <a:effectLst/>
                <a:latin typeface="+mn-lt"/>
                <a:ea typeface="+mn-ea"/>
                <a:cs typeface="+mn-cs"/>
              </a:rPr>
              <a:t>Verft: </a:t>
            </a:r>
            <a:r>
              <a:rPr lang="nb-NO" sz="1200" b="0" i="0" kern="1200" dirty="0" err="1" smtClean="0">
                <a:solidFill>
                  <a:schemeClr val="tx1"/>
                </a:solidFill>
                <a:effectLst/>
                <a:latin typeface="+mn-lt"/>
                <a:ea typeface="+mn-ea"/>
                <a:cs typeface="+mn-cs"/>
              </a:rPr>
              <a:t>Ørnli</a:t>
            </a:r>
            <a:r>
              <a:rPr lang="nb-NO" sz="1200" b="0" i="0" kern="1200" dirty="0" smtClean="0">
                <a:solidFill>
                  <a:schemeClr val="tx1"/>
                </a:solidFill>
                <a:effectLst/>
                <a:latin typeface="+mn-lt"/>
                <a:ea typeface="+mn-ea"/>
                <a:cs typeface="+mn-cs"/>
              </a:rPr>
              <a:t> Slipp AS</a:t>
            </a:r>
          </a:p>
          <a:p>
            <a:r>
              <a:rPr lang="nb-NO" sz="1200" b="1" i="0" kern="1200" dirty="0" smtClean="0">
                <a:solidFill>
                  <a:schemeClr val="tx1"/>
                </a:solidFill>
                <a:effectLst/>
                <a:latin typeface="+mn-lt"/>
                <a:ea typeface="+mn-ea"/>
                <a:cs typeface="+mn-cs"/>
              </a:rPr>
              <a:t>Teknologisk innovasjon</a:t>
            </a:r>
          </a:p>
          <a:p>
            <a:r>
              <a:rPr lang="nb-NO" sz="1200" b="0" i="0" kern="1200" dirty="0" smtClean="0">
                <a:solidFill>
                  <a:schemeClr val="tx1"/>
                </a:solidFill>
                <a:effectLst/>
                <a:latin typeface="+mn-lt"/>
                <a:ea typeface="+mn-ea"/>
                <a:cs typeface="+mn-cs"/>
              </a:rPr>
              <a:t>Vesentlig økt virkningsgrad</a:t>
            </a:r>
          </a:p>
          <a:p>
            <a:r>
              <a:rPr lang="nb-NO" sz="1200" b="0" i="0" kern="1200" dirty="0" smtClean="0">
                <a:solidFill>
                  <a:schemeClr val="tx1"/>
                </a:solidFill>
                <a:effectLst/>
                <a:latin typeface="+mn-lt"/>
                <a:ea typeface="+mn-ea"/>
                <a:cs typeface="+mn-cs"/>
              </a:rPr>
              <a:t>Redusert energibehov på 60 % i forhold til dieselelektrisk løsning</a:t>
            </a:r>
          </a:p>
          <a:p>
            <a:r>
              <a:rPr lang="nb-NO" sz="1200" b="0" i="0" kern="1200" dirty="0" smtClean="0">
                <a:solidFill>
                  <a:schemeClr val="tx1"/>
                </a:solidFill>
                <a:effectLst/>
                <a:latin typeface="+mn-lt"/>
                <a:ea typeface="+mn-ea"/>
                <a:cs typeface="+mn-cs"/>
              </a:rPr>
              <a:t>Energy Management System, tradisjonelt benyttet i offshoreskip, tilpasset for oppdrettsbåter</a:t>
            </a:r>
          </a:p>
          <a:p>
            <a:r>
              <a:rPr lang="nb-NO" sz="1200" b="0" i="0" kern="1200" dirty="0" smtClean="0">
                <a:solidFill>
                  <a:schemeClr val="tx1"/>
                </a:solidFill>
                <a:effectLst/>
                <a:latin typeface="+mn-lt"/>
                <a:ea typeface="+mn-ea"/>
                <a:cs typeface="+mn-cs"/>
              </a:rPr>
              <a:t>Elektrifisering av dekksutstyr, minimerer eller utelater behov for hydraulikk</a:t>
            </a:r>
          </a:p>
          <a:p>
            <a:r>
              <a:rPr lang="nb-NO" sz="1200" b="1" i="0" kern="1200" dirty="0" smtClean="0">
                <a:solidFill>
                  <a:schemeClr val="tx1"/>
                </a:solidFill>
                <a:effectLst/>
                <a:latin typeface="+mn-lt"/>
                <a:ea typeface="+mn-ea"/>
                <a:cs typeface="+mn-cs"/>
              </a:rPr>
              <a:t>Kompetanseutvikling</a:t>
            </a:r>
          </a:p>
          <a:p>
            <a:r>
              <a:rPr lang="nb-NO" sz="1200" b="0" i="0" kern="1200" dirty="0" smtClean="0">
                <a:solidFill>
                  <a:schemeClr val="tx1"/>
                </a:solidFill>
                <a:effectLst/>
                <a:latin typeface="+mn-lt"/>
                <a:ea typeface="+mn-ea"/>
                <a:cs typeface="+mn-cs"/>
              </a:rPr>
              <a:t>SalMar </a:t>
            </a:r>
            <a:r>
              <a:rPr lang="nb-NO" sz="1200" b="0" i="0" kern="1200" dirty="0" err="1" smtClean="0">
                <a:solidFill>
                  <a:schemeClr val="tx1"/>
                </a:solidFill>
                <a:effectLst/>
                <a:latin typeface="+mn-lt"/>
                <a:ea typeface="+mn-ea"/>
                <a:cs typeface="+mn-cs"/>
              </a:rPr>
              <a:t>Farming</a:t>
            </a:r>
            <a:r>
              <a:rPr lang="nb-NO" sz="1200" b="0" i="0" kern="1200" dirty="0" smtClean="0">
                <a:solidFill>
                  <a:schemeClr val="tx1"/>
                </a:solidFill>
                <a:effectLst/>
                <a:latin typeface="+mn-lt"/>
                <a:ea typeface="+mn-ea"/>
                <a:cs typeface="+mn-cs"/>
              </a:rPr>
              <a:t> ønsker å benytte erfaringene fra prosjektet til kontrahering av andre </a:t>
            </a:r>
            <a:r>
              <a:rPr lang="nb-NO" sz="1200" b="0" i="0" kern="1200" dirty="0" err="1" smtClean="0">
                <a:solidFill>
                  <a:schemeClr val="tx1"/>
                </a:solidFill>
                <a:effectLst/>
                <a:latin typeface="+mn-lt"/>
                <a:ea typeface="+mn-ea"/>
                <a:cs typeface="+mn-cs"/>
              </a:rPr>
              <a:t>arbeidsbåter</a:t>
            </a:r>
            <a:endParaRPr lang="nb-NO" sz="1200" b="0" i="0" kern="1200" dirty="0" smtClean="0">
              <a:solidFill>
                <a:schemeClr val="tx1"/>
              </a:solidFill>
              <a:effectLst/>
              <a:latin typeface="+mn-lt"/>
              <a:ea typeface="+mn-ea"/>
              <a:cs typeface="+mn-cs"/>
            </a:endParaRPr>
          </a:p>
          <a:p>
            <a:r>
              <a:rPr lang="nb-NO" sz="1200" b="0" i="0" kern="1200" dirty="0" err="1" smtClean="0">
                <a:solidFill>
                  <a:schemeClr val="tx1"/>
                </a:solidFill>
                <a:effectLst/>
                <a:latin typeface="+mn-lt"/>
                <a:ea typeface="+mn-ea"/>
                <a:cs typeface="+mn-cs"/>
              </a:rPr>
              <a:t>Salmar</a:t>
            </a:r>
            <a:r>
              <a:rPr lang="nb-NO" sz="1200" b="0" i="0" kern="1200" dirty="0" smtClean="0">
                <a:solidFill>
                  <a:schemeClr val="tx1"/>
                </a:solidFill>
                <a:effectLst/>
                <a:latin typeface="+mn-lt"/>
                <a:ea typeface="+mn-ea"/>
                <a:cs typeface="+mn-cs"/>
              </a:rPr>
              <a:t> og Siemens vil samarbeide om felles markedsføring av løsningen</a:t>
            </a:r>
          </a:p>
          <a:p>
            <a:r>
              <a:rPr lang="nb-NO" sz="1200" b="1" i="0" kern="1200" dirty="0" smtClean="0">
                <a:solidFill>
                  <a:schemeClr val="tx1"/>
                </a:solidFill>
                <a:effectLst/>
                <a:latin typeface="+mn-lt"/>
                <a:ea typeface="+mn-ea"/>
                <a:cs typeface="+mn-cs"/>
              </a:rPr>
              <a:t>Realisert spredning av teknologi</a:t>
            </a:r>
          </a:p>
          <a:p>
            <a:r>
              <a:rPr lang="nb-NO" sz="1200" b="0" i="0" kern="1200" dirty="0" smtClean="0">
                <a:solidFill>
                  <a:schemeClr val="tx1"/>
                </a:solidFill>
                <a:effectLst/>
                <a:latin typeface="+mn-lt"/>
                <a:ea typeface="+mn-ea"/>
                <a:cs typeface="+mn-cs"/>
              </a:rPr>
              <a:t>Første gangs implementering globalt</a:t>
            </a:r>
          </a:p>
          <a:p>
            <a:endParaRPr lang="nb-NO" dirty="0"/>
          </a:p>
        </p:txBody>
      </p:sp>
      <p:sp>
        <p:nvSpPr>
          <p:cNvPr id="4" name="Plassholder for lysbildenummer 3"/>
          <p:cNvSpPr>
            <a:spLocks noGrp="1"/>
          </p:cNvSpPr>
          <p:nvPr>
            <p:ph type="sldNum" sz="quarter" idx="10"/>
          </p:nvPr>
        </p:nvSpPr>
        <p:spPr/>
        <p:txBody>
          <a:bodyPr/>
          <a:lstStyle/>
          <a:p>
            <a:fld id="{3082B6E2-DAC7-4486-87C4-E5BDF61C73FB}" type="slidenum">
              <a:rPr lang="nb-NO" smtClean="0"/>
              <a:t>3</a:t>
            </a:fld>
            <a:endParaRPr lang="nb-NO"/>
          </a:p>
        </p:txBody>
      </p:sp>
    </p:spTree>
    <p:extLst>
      <p:ext uri="{BB962C8B-B14F-4D97-AF65-F5344CB8AC3E}">
        <p14:creationId xmlns:p14="http://schemas.microsoft.com/office/powerpoint/2010/main" val="3005104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Det er en ganske feit lommebok, det. Over en halv milliard (se bilde) har så langt gått til maritim sektor. Med andre ord tar opp mot to tredeler av transportpengene fra </a:t>
            </a:r>
            <a:r>
              <a:rPr lang="nb-NO" baseline="0" dirty="0" err="1" smtClean="0"/>
              <a:t>Enova</a:t>
            </a:r>
            <a:r>
              <a:rPr lang="nb-NO" baseline="0" dirty="0" smtClean="0"/>
              <a:t> sjøveien. Inklusive </a:t>
            </a:r>
            <a:r>
              <a:rPr lang="nb-NO" baseline="0" dirty="0" err="1" smtClean="0"/>
              <a:t>landstrøm</a:t>
            </a:r>
            <a:endParaRPr lang="nb-NO" baseline="0" dirty="0" smtClean="0"/>
          </a:p>
          <a:p>
            <a:endParaRPr lang="nb-NO" dirty="0"/>
          </a:p>
        </p:txBody>
      </p:sp>
      <p:sp>
        <p:nvSpPr>
          <p:cNvPr id="4" name="Plassholder for lysbildenummer 3"/>
          <p:cNvSpPr>
            <a:spLocks noGrp="1"/>
          </p:cNvSpPr>
          <p:nvPr>
            <p:ph type="sldNum" sz="quarter" idx="10"/>
          </p:nvPr>
        </p:nvSpPr>
        <p:spPr/>
        <p:txBody>
          <a:bodyPr/>
          <a:lstStyle/>
          <a:p>
            <a:fld id="{3082B6E2-DAC7-4486-87C4-E5BDF61C73FB}" type="slidenum">
              <a:rPr lang="nb-NO" smtClean="0"/>
              <a:t>6</a:t>
            </a:fld>
            <a:endParaRPr lang="nb-NO"/>
          </a:p>
        </p:txBody>
      </p:sp>
    </p:spTree>
    <p:extLst>
      <p:ext uri="{BB962C8B-B14F-4D97-AF65-F5344CB8AC3E}">
        <p14:creationId xmlns:p14="http://schemas.microsoft.com/office/powerpoint/2010/main" val="3783978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41300" y="798513"/>
            <a:ext cx="7097713" cy="3992562"/>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FAKTABOLK – mandatet.  </a:t>
            </a:r>
            <a:r>
              <a:rPr lang="nb-NO" b="0" i="1" dirty="0" smtClean="0"/>
              <a:t>Ønsket</a:t>
            </a:r>
            <a:r>
              <a:rPr lang="nb-NO" b="0" i="1" baseline="0" dirty="0" smtClean="0"/>
              <a:t> effekt: få forsamlingen til å forstå </a:t>
            </a:r>
            <a:r>
              <a:rPr lang="nb-NO" b="0" i="1" baseline="0" dirty="0" err="1" smtClean="0"/>
              <a:t>Enovas</a:t>
            </a:r>
            <a:r>
              <a:rPr lang="nb-NO" b="0" i="1" baseline="0" dirty="0" smtClean="0"/>
              <a:t> samlede oppdrag</a:t>
            </a:r>
            <a:endParaRPr lang="nb-NO" b="0" i="1" dirty="0" smtClean="0"/>
          </a:p>
          <a:p>
            <a:r>
              <a:rPr lang="nb-NO" dirty="0" smtClean="0"/>
              <a:t>Og da må vi gå til mandatet – som er nedfelt i den avtalen vi skrev sammen med vår eier, Olje- og </a:t>
            </a:r>
            <a:r>
              <a:rPr lang="nb-NO" dirty="0" err="1" smtClean="0"/>
              <a:t>Energidept</a:t>
            </a:r>
            <a:r>
              <a:rPr lang="nb-NO" dirty="0" smtClean="0"/>
              <a:t>.</a:t>
            </a:r>
          </a:p>
          <a:p>
            <a:r>
              <a:rPr lang="nb-NO" dirty="0" smtClean="0"/>
              <a:t>Fra 1.januar fikk vi et fornyet mandat fra vår eier, Olje- og </a:t>
            </a:r>
            <a:r>
              <a:rPr lang="nb-NO" dirty="0" err="1" smtClean="0"/>
              <a:t>Energidept</a:t>
            </a:r>
            <a:r>
              <a:rPr lang="nb-NO" dirty="0" smtClean="0"/>
              <a:t>.</a:t>
            </a:r>
          </a:p>
          <a:p>
            <a:endParaRPr lang="nb-NO" dirty="0" smtClean="0"/>
          </a:p>
          <a:p>
            <a:r>
              <a:rPr lang="nb-NO" dirty="0" smtClean="0"/>
              <a:t>Disse</a:t>
            </a:r>
            <a:r>
              <a:rPr lang="nb-NO" baseline="0" dirty="0" smtClean="0"/>
              <a:t> formuleringene er selve eksistensgrunnlaget for </a:t>
            </a:r>
            <a:r>
              <a:rPr lang="nb-NO" baseline="0" dirty="0" err="1" smtClean="0"/>
              <a:t>Enova</a:t>
            </a:r>
            <a:r>
              <a:rPr lang="nb-NO" baseline="0" dirty="0" smtClean="0"/>
              <a:t>. </a:t>
            </a:r>
          </a:p>
          <a:p>
            <a:r>
              <a:rPr lang="nb-NO" baseline="0" dirty="0" smtClean="0"/>
              <a:t>Det er dette oppdraget vi skal løse. </a:t>
            </a:r>
            <a:endParaRPr lang="nb-NO" dirty="0" smtClean="0"/>
          </a:p>
          <a:p>
            <a:endParaRPr lang="nb-NO" baseline="0" dirty="0" smtClean="0"/>
          </a:p>
          <a:p>
            <a:r>
              <a:rPr lang="nb-NO" baseline="0" dirty="0" err="1" smtClean="0"/>
              <a:t>Enovas</a:t>
            </a:r>
            <a:r>
              <a:rPr lang="nb-NO" baseline="0" dirty="0" smtClean="0"/>
              <a:t> visjon er Livskraftig forandring</a:t>
            </a:r>
          </a:p>
          <a:p>
            <a:r>
              <a:rPr lang="nb-NO" baseline="0" dirty="0" smtClean="0"/>
              <a:t>Denne visjonen betyr at </a:t>
            </a:r>
            <a:r>
              <a:rPr lang="nb-NO" baseline="0" dirty="0" err="1" smtClean="0"/>
              <a:t>Enova</a:t>
            </a:r>
            <a:r>
              <a:rPr lang="nb-NO" baseline="0" dirty="0" smtClean="0"/>
              <a:t> skal arbeide for …</a:t>
            </a:r>
          </a:p>
          <a:p>
            <a:endParaRPr lang="nb-NO" dirty="0" smtClean="0"/>
          </a:p>
          <a:p>
            <a:r>
              <a:rPr lang="nb-NO" dirty="0" smtClean="0"/>
              <a:t>Reduserte klimagassutslipp …</a:t>
            </a:r>
          </a:p>
          <a:p>
            <a:r>
              <a:rPr lang="nb-NO" dirty="0" smtClean="0"/>
              <a:t>Innovasjon</a:t>
            </a:r>
            <a:r>
              <a:rPr lang="nb-NO" baseline="0" dirty="0" smtClean="0"/>
              <a:t> innen energi og klimateknologi.</a:t>
            </a:r>
          </a:p>
          <a:p>
            <a:r>
              <a:rPr lang="nb-NO" baseline="0" dirty="0" smtClean="0"/>
              <a:t>a</a:t>
            </a:r>
            <a:r>
              <a:rPr lang="nb-NO" dirty="0" smtClean="0"/>
              <a:t>rbeide for en</a:t>
            </a:r>
            <a:r>
              <a:rPr lang="nb-NO" baseline="0" dirty="0" smtClean="0"/>
              <a:t> styrket forsyningssikkerhet for effekt- og energibruk.- Vi ønsker å se mer teknologiutvikling, også i kraftsektoren.  (Overgang til å si litt om hvordan Enova arbeider for å få til markedsendring). </a:t>
            </a:r>
            <a:endParaRPr lang="nb-NO" dirty="0" smtClean="0"/>
          </a:p>
          <a:p>
            <a:endParaRPr lang="nb-NO" dirty="0" smtClean="0"/>
          </a:p>
          <a:p>
            <a:endParaRPr lang="nb-NO" baseline="0" dirty="0" smtClean="0"/>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993BC-B9ED-41B3-B3AA-589D5A7A0388}"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3475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Hvordan</a:t>
            </a:r>
            <a:r>
              <a:rPr lang="nb-NO" baseline="0" dirty="0" smtClean="0"/>
              <a:t> gjør vi dette? </a:t>
            </a:r>
            <a:r>
              <a:rPr lang="nb-NO" baseline="0" dirty="0" err="1" smtClean="0"/>
              <a:t>Ref</a:t>
            </a:r>
            <a:r>
              <a:rPr lang="nb-NO" baseline="0" dirty="0" smtClean="0"/>
              <a:t> Markedsendring som Audhild beskrev i det store bildet</a:t>
            </a:r>
            <a:endParaRPr lang="nb-NO" dirty="0" smtClean="0"/>
          </a:p>
          <a:p>
            <a:endParaRPr lang="nb-NO" baseline="0" dirty="0" smtClean="0"/>
          </a:p>
          <a:p>
            <a:r>
              <a:rPr lang="nb-NO" baseline="0" dirty="0" smtClean="0"/>
              <a:t>For enkeltprosjekt - Prosjekter må føre til at vi beveger oss på kurva </a:t>
            </a:r>
          </a:p>
          <a:p>
            <a:pPr marL="171450" indent="-171450">
              <a:buFont typeface="Arial" panose="020B0604020202020204" pitchFamily="34" charset="0"/>
              <a:buChar char="•"/>
            </a:pPr>
            <a:r>
              <a:rPr lang="nb-NO" baseline="0" dirty="0" smtClean="0"/>
              <a:t>Teknologi</a:t>
            </a:r>
          </a:p>
          <a:p>
            <a:pPr marL="628650" lvl="1" indent="-171450">
              <a:buFont typeface="Arial" panose="020B0604020202020204" pitchFamily="34" charset="0"/>
              <a:buChar char="•"/>
            </a:pPr>
            <a:r>
              <a:rPr lang="nb-NO" baseline="0" dirty="0" smtClean="0"/>
              <a:t>Demonstrere at noe virker, reduserer risiko, bygge kompetanse og erfaring, </a:t>
            </a:r>
            <a:r>
              <a:rPr lang="nb-NO" baseline="0" dirty="0" err="1" smtClean="0"/>
              <a:t>etc</a:t>
            </a:r>
            <a:endParaRPr lang="nb-NO" baseline="0" dirty="0" smtClean="0"/>
          </a:p>
          <a:p>
            <a:pPr marL="171450" lvl="0" indent="-171450">
              <a:buFont typeface="Arial" panose="020B0604020202020204" pitchFamily="34" charset="0"/>
              <a:buChar char="•"/>
            </a:pPr>
            <a:r>
              <a:rPr lang="nb-NO" baseline="0" dirty="0" smtClean="0"/>
              <a:t>Markedsendring</a:t>
            </a:r>
          </a:p>
          <a:p>
            <a:pPr marL="628650" lvl="1" indent="-171450">
              <a:buFont typeface="Arial" panose="020B0604020202020204" pitchFamily="34" charset="0"/>
              <a:buChar char="•"/>
            </a:pPr>
            <a:r>
              <a:rPr lang="nb-NO" baseline="0" dirty="0" smtClean="0"/>
              <a:t>Prosjektet treffer barrierene: manglende volum</a:t>
            </a:r>
          </a:p>
          <a:p>
            <a:pPr marL="628650" lvl="1" indent="-171450">
              <a:buFont typeface="Arial" panose="020B0604020202020204" pitchFamily="34" charset="0"/>
              <a:buChar char="•"/>
            </a:pPr>
            <a:endParaRPr lang="nb-NO" baseline="0" dirty="0" smtClean="0"/>
          </a:p>
          <a:p>
            <a:pPr marL="0" lvl="0" indent="0">
              <a:buFont typeface="Arial" panose="020B0604020202020204" pitchFamily="34" charset="0"/>
              <a:buNone/>
            </a:pPr>
            <a:r>
              <a:rPr lang="nb-NO" baseline="0" dirty="0" smtClean="0"/>
              <a:t>Prosjektet må være godt. Et godt businesscase – når prosjektet er gjennomført vil man fortsette med det (selv om idealisme eller penger blir borte)</a:t>
            </a:r>
          </a:p>
          <a:p>
            <a:pPr marL="0" lvl="0" indent="0">
              <a:buFont typeface="Arial" panose="020B0604020202020204" pitchFamily="34" charset="0"/>
              <a:buNone/>
            </a:pPr>
            <a:endParaRPr lang="nb-NO" baseline="0" dirty="0" smtClean="0"/>
          </a:p>
          <a:p>
            <a:pPr marL="0" lvl="0" indent="0">
              <a:buFont typeface="Arial" panose="020B0604020202020204" pitchFamily="34" charset="0"/>
              <a:buNone/>
            </a:pPr>
            <a:r>
              <a:rPr lang="nb-NO" baseline="0" dirty="0" smtClean="0"/>
              <a:t>Vi spør dere: Hvorfor gjør dere egentlig dette? Symbolprosjekt: Det er det riktige å gjøre, politikerne har sagt det</a:t>
            </a:r>
          </a:p>
          <a:p>
            <a:pPr marL="0" lvl="0" indent="0">
              <a:buFont typeface="Arial" panose="020B0604020202020204" pitchFamily="34" charset="0"/>
              <a:buNone/>
            </a:pPr>
            <a:r>
              <a:rPr lang="nb-NO" b="1" baseline="0" dirty="0" smtClean="0"/>
              <a:t>KLIKK2</a:t>
            </a:r>
          </a:p>
          <a:p>
            <a:pPr marL="0" lvl="0" indent="0">
              <a:buFont typeface="Arial" panose="020B0604020202020204" pitchFamily="34" charset="0"/>
              <a:buNone/>
            </a:pPr>
            <a:r>
              <a:rPr lang="nb-NO" baseline="0" dirty="0" smtClean="0"/>
              <a:t>Dimensjon 1: Langs hele innovasjonskjeden</a:t>
            </a:r>
          </a:p>
          <a:p>
            <a:pPr marL="0" lvl="0" indent="0">
              <a:buFont typeface="Arial" panose="020B0604020202020204" pitchFamily="34" charset="0"/>
              <a:buNone/>
            </a:pPr>
            <a:r>
              <a:rPr lang="nb-NO" baseline="0" dirty="0" smtClean="0"/>
              <a:t>Dimensjon 2: Ulik Teknologi/marked</a:t>
            </a:r>
          </a:p>
          <a:p>
            <a:pPr marL="0" lvl="0" indent="0">
              <a:buFont typeface="Arial" panose="020B0604020202020204" pitchFamily="34" charset="0"/>
              <a:buNone/>
            </a:pPr>
            <a:endParaRPr lang="nb-NO" baseline="0" dirty="0" smtClean="0"/>
          </a:p>
          <a:p>
            <a:pPr marL="0" lvl="0" indent="0">
              <a:buFont typeface="Arial" panose="020B0604020202020204" pitchFamily="34" charset="0"/>
              <a:buNone/>
            </a:pPr>
            <a:r>
              <a:rPr lang="nb-NO" baseline="0" dirty="0" smtClean="0"/>
              <a:t>Jeg skal gå rask gjennom det tilbudet vi har!</a:t>
            </a:r>
          </a:p>
        </p:txBody>
      </p:sp>
      <p:sp>
        <p:nvSpPr>
          <p:cNvPr id="4" name="Plassholder for lysbildenummer 3"/>
          <p:cNvSpPr>
            <a:spLocks noGrp="1"/>
          </p:cNvSpPr>
          <p:nvPr>
            <p:ph type="sldNum" sz="quarter" idx="10"/>
          </p:nvPr>
        </p:nvSpPr>
        <p:spPr/>
        <p:txBody>
          <a:bodyPr/>
          <a:lstStyle/>
          <a:p>
            <a:fld id="{457A5253-B5C2-43D5-BE42-258DF36887A2}" type="slidenum">
              <a:rPr lang="nb-NO" smtClean="0"/>
              <a:t>8</a:t>
            </a:fld>
            <a:endParaRPr lang="nb-NO"/>
          </a:p>
        </p:txBody>
      </p:sp>
    </p:spTree>
    <p:extLst>
      <p:ext uri="{BB962C8B-B14F-4D97-AF65-F5344CB8AC3E}">
        <p14:creationId xmlns:p14="http://schemas.microsoft.com/office/powerpoint/2010/main" val="1021088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Ny teknologi hos Hurtigruta,</a:t>
            </a:r>
            <a:r>
              <a:rPr lang="nb-NO" baseline="0" dirty="0" smtClean="0"/>
              <a:t> </a:t>
            </a:r>
          </a:p>
          <a:p>
            <a:r>
              <a:rPr lang="nb-NO" baseline="0" dirty="0" smtClean="0"/>
              <a:t>Strekker seg langt, introduserer noe nytt, men basert på batteriteknologi som begynner å bli kjent.</a:t>
            </a:r>
          </a:p>
          <a:p>
            <a:r>
              <a:rPr lang="nb-NO" baseline="0" dirty="0" smtClean="0"/>
              <a:t>De viser at det er mulig å benytte denne teknologien også for store fartøy</a:t>
            </a:r>
          </a:p>
        </p:txBody>
      </p:sp>
      <p:sp>
        <p:nvSpPr>
          <p:cNvPr id="4" name="Plassholder for lysbildenummer 3"/>
          <p:cNvSpPr>
            <a:spLocks noGrp="1"/>
          </p:cNvSpPr>
          <p:nvPr>
            <p:ph type="sldNum" sz="quarter" idx="10"/>
          </p:nvPr>
        </p:nvSpPr>
        <p:spPr/>
        <p:txBody>
          <a:bodyPr/>
          <a:lstStyle/>
          <a:p>
            <a:fld id="{457A5253-B5C2-43D5-BE42-258DF36887A2}" type="slidenum">
              <a:rPr lang="nb-NO" smtClean="0"/>
              <a:t>9</a:t>
            </a:fld>
            <a:endParaRPr lang="nb-NO"/>
          </a:p>
        </p:txBody>
      </p:sp>
    </p:spTree>
    <p:extLst>
      <p:ext uri="{BB962C8B-B14F-4D97-AF65-F5344CB8AC3E}">
        <p14:creationId xmlns:p14="http://schemas.microsoft.com/office/powerpoint/2010/main" val="2232542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Fullskala Innovativ Energi-</a:t>
            </a:r>
            <a:r>
              <a:rPr lang="nb-NO" baseline="0" dirty="0" smtClean="0"/>
              <a:t> og klimateknologi</a:t>
            </a:r>
          </a:p>
          <a:p>
            <a:r>
              <a:rPr lang="nb-NO" baseline="0" dirty="0" smtClean="0"/>
              <a:t>North Sea Shipping med North Sea </a:t>
            </a:r>
            <a:r>
              <a:rPr lang="nb-NO" baseline="0" dirty="0" err="1" smtClean="0"/>
              <a:t>Giant</a:t>
            </a:r>
            <a:r>
              <a:rPr lang="nb-NO" baseline="0" dirty="0" smtClean="0"/>
              <a:t>. Kjent på Stord! 3 store batteripakker som skal få oss til å tenke nytt rundt bruken av batteri. </a:t>
            </a:r>
          </a:p>
          <a:p>
            <a:endParaRPr lang="nb-NO" baseline="0" dirty="0" smtClean="0"/>
          </a:p>
          <a:p>
            <a:r>
              <a:rPr lang="nb-NO" baseline="0" dirty="0" smtClean="0"/>
              <a:t>Bruk av batteri er viktig for veien videre. Det er til nullutslipp vi skal på sikt. </a:t>
            </a:r>
            <a:r>
              <a:rPr lang="nb-NO" baseline="0" dirty="0" err="1" smtClean="0"/>
              <a:t>Offhshore</a:t>
            </a:r>
            <a:r>
              <a:rPr lang="nb-NO" baseline="0" dirty="0" smtClean="0"/>
              <a:t>, sammen med persontransport, og da spesielt ferjesektoren, har gått foran og presentert nye løsninger.</a:t>
            </a:r>
          </a:p>
          <a:p>
            <a:r>
              <a:rPr lang="nb-NO" baseline="0" dirty="0" smtClean="0"/>
              <a:t>Disse løsningene ser vi nå blir tatt i bruk i alle segment av maritim sektor. Vi har også fått den første helelektriske arbeidsbåten for havbruk "</a:t>
            </a:r>
            <a:r>
              <a:rPr lang="nb-NO" baseline="0" dirty="0" err="1" smtClean="0"/>
              <a:t>ELFrida</a:t>
            </a:r>
            <a:r>
              <a:rPr lang="nb-NO" baseline="0" dirty="0" smtClean="0"/>
              <a:t>".</a:t>
            </a:r>
            <a:endParaRPr lang="nb-NO" dirty="0"/>
          </a:p>
        </p:txBody>
      </p:sp>
      <p:sp>
        <p:nvSpPr>
          <p:cNvPr id="4" name="Plassholder for lysbildenummer 3"/>
          <p:cNvSpPr>
            <a:spLocks noGrp="1"/>
          </p:cNvSpPr>
          <p:nvPr>
            <p:ph type="sldNum" sz="quarter" idx="10"/>
          </p:nvPr>
        </p:nvSpPr>
        <p:spPr/>
        <p:txBody>
          <a:bodyPr/>
          <a:lstStyle/>
          <a:p>
            <a:fld id="{F2B81EF5-43FD-4E7F-BFF6-81B21040373C}" type="slidenum">
              <a:rPr lang="nb-NO" smtClean="0"/>
              <a:t>10</a:t>
            </a:fld>
            <a:endParaRPr lang="nb-NO"/>
          </a:p>
        </p:txBody>
      </p:sp>
    </p:spTree>
    <p:extLst>
      <p:ext uri="{BB962C8B-B14F-4D97-AF65-F5344CB8AC3E}">
        <p14:creationId xmlns:p14="http://schemas.microsoft.com/office/powerpoint/2010/main" val="1275647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Energitiltak i skip</a:t>
            </a:r>
          </a:p>
          <a:p>
            <a:r>
              <a:rPr lang="nb-NO" dirty="0" err="1" smtClean="0"/>
              <a:t>Havila</a:t>
            </a:r>
            <a:r>
              <a:rPr lang="nb-NO" dirty="0" smtClean="0"/>
              <a:t> </a:t>
            </a:r>
            <a:r>
              <a:rPr lang="nb-NO" dirty="0" err="1" smtClean="0"/>
              <a:t>Carisma</a:t>
            </a:r>
            <a:r>
              <a:rPr lang="nb-NO" baseline="0" dirty="0" smtClean="0"/>
              <a:t> – PSV med ny kontrakt for Statoil etter anbud som krever batteri-installasjon for langtidskontrakt. Fikk også kontrakt på </a:t>
            </a:r>
            <a:r>
              <a:rPr lang="nb-NO" baseline="0" dirty="0" err="1" smtClean="0"/>
              <a:t>Forsight</a:t>
            </a:r>
            <a:r>
              <a:rPr lang="nb-NO" baseline="0" dirty="0" smtClean="0"/>
              <a:t>.</a:t>
            </a:r>
            <a:endParaRPr lang="nb-NO" dirty="0"/>
          </a:p>
        </p:txBody>
      </p:sp>
      <p:sp>
        <p:nvSpPr>
          <p:cNvPr id="4" name="Plassholder for lysbildenummer 3"/>
          <p:cNvSpPr>
            <a:spLocks noGrp="1"/>
          </p:cNvSpPr>
          <p:nvPr>
            <p:ph type="sldNum" sz="quarter" idx="10"/>
          </p:nvPr>
        </p:nvSpPr>
        <p:spPr/>
        <p:txBody>
          <a:bodyPr/>
          <a:lstStyle/>
          <a:p>
            <a:fld id="{F2B81EF5-43FD-4E7F-BFF6-81B21040373C}" type="slidenum">
              <a:rPr lang="nb-NO" smtClean="0"/>
              <a:t>11</a:t>
            </a:fld>
            <a:endParaRPr lang="nb-NO"/>
          </a:p>
        </p:txBody>
      </p:sp>
    </p:spTree>
    <p:extLst>
      <p:ext uri="{BB962C8B-B14F-4D97-AF65-F5344CB8AC3E}">
        <p14:creationId xmlns:p14="http://schemas.microsoft.com/office/powerpoint/2010/main" val="2451381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789900" y="1343336"/>
            <a:ext cx="6386715" cy="992579"/>
          </a:xfrm>
        </p:spPr>
        <p:txBody>
          <a:bodyPr anchor="b">
            <a:normAutofit/>
          </a:bodyPr>
          <a:lstStyle>
            <a:lvl1pPr algn="l">
              <a:defRPr sz="2400"/>
            </a:lvl1pPr>
          </a:lstStyle>
          <a:p>
            <a:r>
              <a:rPr lang="nb-NO" smtClean="0"/>
              <a:t>Klikk for å redigere tittelstil</a:t>
            </a:r>
            <a:endParaRPr lang="nb-NO" dirty="0"/>
          </a:p>
        </p:txBody>
      </p:sp>
      <p:sp>
        <p:nvSpPr>
          <p:cNvPr id="3" name="Undertittel 2"/>
          <p:cNvSpPr>
            <a:spLocks noGrp="1"/>
          </p:cNvSpPr>
          <p:nvPr>
            <p:ph type="subTitle" idx="1"/>
          </p:nvPr>
        </p:nvSpPr>
        <p:spPr>
          <a:xfrm>
            <a:off x="789900" y="2710801"/>
            <a:ext cx="6386715" cy="392415"/>
          </a:xfrm>
        </p:spPr>
        <p:txBody>
          <a:bodyPr>
            <a:normAutofit/>
          </a:bodyPr>
          <a:lstStyle>
            <a:lvl1pPr marL="0" indent="0" algn="l">
              <a:spcBef>
                <a:spcPts val="0"/>
              </a:spcBef>
              <a:buNone/>
              <a:defRPr sz="975"/>
            </a:lvl1pPr>
            <a:lvl2pPr marL="128571" indent="0" algn="ctr">
              <a:buNone/>
              <a:defRPr sz="600"/>
            </a:lvl2pPr>
            <a:lvl3pPr marL="257144" indent="0" algn="ctr">
              <a:buNone/>
              <a:defRPr sz="525"/>
            </a:lvl3pPr>
            <a:lvl4pPr marL="385715" indent="0" algn="ctr">
              <a:buNone/>
              <a:defRPr sz="450"/>
            </a:lvl4pPr>
            <a:lvl5pPr marL="514286" indent="0" algn="ctr">
              <a:buNone/>
              <a:defRPr sz="450"/>
            </a:lvl5pPr>
            <a:lvl6pPr marL="642857" indent="0" algn="ctr">
              <a:buNone/>
              <a:defRPr sz="450"/>
            </a:lvl6pPr>
            <a:lvl7pPr marL="771429" indent="0" algn="ctr">
              <a:buNone/>
              <a:defRPr sz="450"/>
            </a:lvl7pPr>
            <a:lvl8pPr marL="900000" indent="0" algn="ctr">
              <a:buNone/>
              <a:defRPr sz="450"/>
            </a:lvl8pPr>
            <a:lvl9pPr marL="1028571" indent="0" algn="ctr">
              <a:buNone/>
              <a:defRPr sz="450"/>
            </a:lvl9pPr>
          </a:lstStyle>
          <a:p>
            <a:r>
              <a:rPr lang="nb-NO" smtClean="0"/>
              <a:t>Klikk for å redigere undertittelstil i malen</a:t>
            </a:r>
            <a:endParaRPr lang="nb-NO" dirty="0"/>
          </a:p>
        </p:txBody>
      </p:sp>
      <p:sp>
        <p:nvSpPr>
          <p:cNvPr id="9" name="Rektangel 8"/>
          <p:cNvSpPr/>
          <p:nvPr userDrawn="1"/>
        </p:nvSpPr>
        <p:spPr>
          <a:xfrm>
            <a:off x="789900" y="2450556"/>
            <a:ext cx="6386715" cy="47256"/>
          </a:xfrm>
          <a:prstGeom prst="rect">
            <a:avLst/>
          </a:prstGeom>
          <a:gradFill flip="none" rotWithShape="1">
            <a:gsLst>
              <a:gs pos="40000">
                <a:srgbClr val="572344"/>
              </a:gs>
              <a:gs pos="0">
                <a:schemeClr val="tx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5715" tIns="12857" rIns="25715" bIns="12857" rtlCol="0" anchor="ctr"/>
          <a:lstStyle/>
          <a:p>
            <a:pPr algn="ctr"/>
            <a:endParaRPr lang="nb-NO" sz="1050" dirty="0"/>
          </a:p>
        </p:txBody>
      </p:sp>
    </p:spTree>
    <p:extLst>
      <p:ext uri="{BB962C8B-B14F-4D97-AF65-F5344CB8AC3E}">
        <p14:creationId xmlns:p14="http://schemas.microsoft.com/office/powerpoint/2010/main" val="3012050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CF96709-8330-4AFA-A19A-5222CA80611F}" type="datetimeFigureOut">
              <a:rPr lang="nb-NO" smtClean="0"/>
              <a:t>11.09.2017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A1BCB346-95C8-447E-BF70-CC3C2B7E6976}" type="slidenum">
              <a:rPr lang="nb-NO" smtClean="0"/>
              <a:t>‹#›</a:t>
            </a:fld>
            <a:endParaRPr lang="nb-NO"/>
          </a:p>
        </p:txBody>
      </p:sp>
    </p:spTree>
    <p:extLst>
      <p:ext uri="{BB962C8B-B14F-4D97-AF65-F5344CB8AC3E}">
        <p14:creationId xmlns:p14="http://schemas.microsoft.com/office/powerpoint/2010/main" val="3518666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steside">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CF96709-8330-4AFA-A19A-5222CA80611F}" type="datetimeFigureOut">
              <a:rPr lang="nb-NO" smtClean="0"/>
              <a:t>11.09.2017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A1BCB346-95C8-447E-BF70-CC3C2B7E6976}" type="slidenum">
              <a:rPr lang="nb-NO" smtClean="0"/>
              <a:t>‹#›</a:t>
            </a:fld>
            <a:endParaRPr lang="nb-NO"/>
          </a:p>
        </p:txBody>
      </p:sp>
      <p:sp>
        <p:nvSpPr>
          <p:cNvPr id="5" name="TekstSylinder 4"/>
          <p:cNvSpPr txBox="1"/>
          <p:nvPr userDrawn="1"/>
        </p:nvSpPr>
        <p:spPr>
          <a:xfrm>
            <a:off x="1126184" y="2346694"/>
            <a:ext cx="6891632" cy="346245"/>
          </a:xfrm>
          <a:prstGeom prst="rect">
            <a:avLst/>
          </a:prstGeom>
          <a:noFill/>
        </p:spPr>
        <p:txBody>
          <a:bodyPr wrap="square" lIns="25715" tIns="12857" rIns="25715" bIns="12857" rtlCol="0">
            <a:spAutoFit/>
          </a:bodyPr>
          <a:lstStyle/>
          <a:p>
            <a:pPr algn="ctr"/>
            <a:r>
              <a:rPr lang="nb-NO" sz="2025" dirty="0"/>
              <a:t>Takk for oppmerksomheten!</a:t>
            </a:r>
          </a:p>
        </p:txBody>
      </p:sp>
      <p:sp>
        <p:nvSpPr>
          <p:cNvPr id="8" name="Plassholder for tekst 7"/>
          <p:cNvSpPr>
            <a:spLocks noGrp="1"/>
          </p:cNvSpPr>
          <p:nvPr>
            <p:ph type="body" sz="quarter" idx="13" hasCustomPrompt="1"/>
          </p:nvPr>
        </p:nvSpPr>
        <p:spPr>
          <a:xfrm>
            <a:off x="2555324" y="3780670"/>
            <a:ext cx="4033352" cy="588623"/>
          </a:xfrm>
        </p:spPr>
        <p:txBody>
          <a:bodyPr anchor="b" anchorCtr="0">
            <a:normAutofit/>
          </a:bodyPr>
          <a:lstStyle>
            <a:lvl1pPr marL="0" indent="0" algn="ctr">
              <a:spcBef>
                <a:spcPts val="0"/>
              </a:spcBef>
              <a:buNone/>
              <a:defRPr/>
            </a:lvl1pPr>
          </a:lstStyle>
          <a:p>
            <a:pPr lvl="0"/>
            <a:r>
              <a:rPr lang="nb-NO" dirty="0"/>
              <a:t>Kontaktinformasjon</a:t>
            </a:r>
          </a:p>
        </p:txBody>
      </p:sp>
    </p:spTree>
    <p:extLst>
      <p:ext uri="{BB962C8B-B14F-4D97-AF65-F5344CB8AC3E}">
        <p14:creationId xmlns:p14="http://schemas.microsoft.com/office/powerpoint/2010/main" val="2127619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slide med bil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2" y="0"/>
            <a:ext cx="4571703" cy="5143500"/>
          </a:xfrm>
          <a:solidFill>
            <a:schemeClr val="bg1">
              <a:lumMod val="50000"/>
            </a:schemeClr>
          </a:solidFill>
        </p:spPr>
        <p:txBody>
          <a:bodyPr tIns="269966"/>
          <a:lstStyle>
            <a:lvl1pPr marL="0" indent="0" algn="ctr">
              <a:buNone/>
              <a:defRPr i="1">
                <a:solidFill>
                  <a:schemeClr val="bg1"/>
                </a:solidFill>
              </a:defRPr>
            </a:lvl1pPr>
          </a:lstStyle>
          <a:p>
            <a:r>
              <a:rPr lang="nb-NO" smtClean="0"/>
              <a:t>Klikk ikonet for å legge til et bilde</a:t>
            </a:r>
            <a:endParaRPr lang="nb-NO" dirty="0"/>
          </a:p>
        </p:txBody>
      </p:sp>
      <p:sp>
        <p:nvSpPr>
          <p:cNvPr id="2" name="Tittel 1"/>
          <p:cNvSpPr>
            <a:spLocks noGrp="1"/>
          </p:cNvSpPr>
          <p:nvPr>
            <p:ph type="ctrTitle"/>
          </p:nvPr>
        </p:nvSpPr>
        <p:spPr>
          <a:xfrm>
            <a:off x="5006824" y="2072679"/>
            <a:ext cx="3810357" cy="992579"/>
          </a:xfrm>
        </p:spPr>
        <p:txBody>
          <a:bodyPr anchor="b">
            <a:normAutofit/>
          </a:bodyPr>
          <a:lstStyle>
            <a:lvl1pPr algn="ctr">
              <a:defRPr sz="2400"/>
            </a:lvl1pPr>
          </a:lstStyle>
          <a:p>
            <a:r>
              <a:rPr lang="nb-NO" smtClean="0"/>
              <a:t>Klikk for å redigere tittelstil</a:t>
            </a:r>
            <a:endParaRPr lang="nb-NO" dirty="0"/>
          </a:p>
        </p:txBody>
      </p:sp>
    </p:spTree>
    <p:extLst>
      <p:ext uri="{BB962C8B-B14F-4D97-AF65-F5344CB8AC3E}">
        <p14:creationId xmlns:p14="http://schemas.microsoft.com/office/powerpoint/2010/main" val="2978164115"/>
      </p:ext>
    </p:extLst>
  </p:cSld>
  <p:clrMapOvr>
    <a:masterClrMapping/>
  </p:clrMapOvr>
  <p:extLst mod="1">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789902" y="477738"/>
            <a:ext cx="6211180" cy="323165"/>
          </a:xfrm>
        </p:spPr>
        <p:txBody>
          <a:bodyPr/>
          <a:lstStyle/>
          <a:p>
            <a:r>
              <a:rPr lang="nb-NO" smtClean="0"/>
              <a:t>Klikk for å redigere tittelstil</a:t>
            </a:r>
            <a:endParaRPr lang="nb-NO"/>
          </a:p>
        </p:txBody>
      </p:sp>
      <p:sp>
        <p:nvSpPr>
          <p:cNvPr id="3" name="Plassholder for innhold 2"/>
          <p:cNvSpPr>
            <a:spLocks noGrp="1"/>
          </p:cNvSpPr>
          <p:nvPr>
            <p:ph idx="1"/>
          </p:nvPr>
        </p:nvSpPr>
        <p:spPr>
          <a:xfrm>
            <a:off x="789902" y="1539196"/>
            <a:ext cx="6211180" cy="2950119"/>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dato 3"/>
          <p:cNvSpPr>
            <a:spLocks noGrp="1"/>
          </p:cNvSpPr>
          <p:nvPr>
            <p:ph type="dt" sz="half" idx="10"/>
          </p:nvPr>
        </p:nvSpPr>
        <p:spPr/>
        <p:txBody>
          <a:bodyPr/>
          <a:lstStyle/>
          <a:p>
            <a:fld id="{9CF96709-8330-4AFA-A19A-5222CA80611F}" type="datetimeFigureOut">
              <a:rPr lang="nb-NO" smtClean="0"/>
              <a:t>11.09.2017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BCB346-95C8-447E-BF70-CC3C2B7E6976}" type="slidenum">
              <a:rPr lang="nb-NO" smtClean="0"/>
              <a:t>‹#›</a:t>
            </a:fld>
            <a:endParaRPr lang="nb-NO"/>
          </a:p>
        </p:txBody>
      </p:sp>
      <p:sp>
        <p:nvSpPr>
          <p:cNvPr id="9" name="Plassholder for tekst 8"/>
          <p:cNvSpPr>
            <a:spLocks noGrp="1"/>
          </p:cNvSpPr>
          <p:nvPr>
            <p:ph type="body" sz="quarter" idx="13"/>
          </p:nvPr>
        </p:nvSpPr>
        <p:spPr>
          <a:xfrm>
            <a:off x="789902" y="1075200"/>
            <a:ext cx="6211180" cy="196208"/>
          </a:xfrm>
        </p:spPr>
        <p:txBody>
          <a:bodyPr>
            <a:normAutofit/>
          </a:bodyPr>
          <a:lstStyle>
            <a:lvl1pPr marL="0" indent="0">
              <a:spcBef>
                <a:spcPts val="0"/>
              </a:spcBef>
              <a:buNone/>
              <a:defRPr/>
            </a:lvl1pPr>
          </a:lstStyle>
          <a:p>
            <a:pPr lvl="0"/>
            <a:r>
              <a:rPr lang="nb-NO" smtClean="0"/>
              <a:t>Rediger tekststiler i malen</a:t>
            </a:r>
          </a:p>
        </p:txBody>
      </p:sp>
    </p:spTree>
    <p:extLst>
      <p:ext uri="{BB962C8B-B14F-4D97-AF65-F5344CB8AC3E}">
        <p14:creationId xmlns:p14="http://schemas.microsoft.com/office/powerpoint/2010/main" val="1585517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5" name="Plassholder for dato 4"/>
          <p:cNvSpPr>
            <a:spLocks noGrp="1"/>
          </p:cNvSpPr>
          <p:nvPr>
            <p:ph type="dt" sz="half" idx="10"/>
          </p:nvPr>
        </p:nvSpPr>
        <p:spPr/>
        <p:txBody>
          <a:bodyPr/>
          <a:lstStyle/>
          <a:p>
            <a:fld id="{9CF96709-8330-4AFA-A19A-5222CA80611F}" type="datetimeFigureOut">
              <a:rPr lang="nb-NO" smtClean="0"/>
              <a:t>11.09.2017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BCB346-95C8-447E-BF70-CC3C2B7E6976}" type="slidenum">
              <a:rPr lang="nb-NO" smtClean="0"/>
              <a:t>‹#›</a:t>
            </a:fld>
            <a:endParaRPr lang="nb-NO"/>
          </a:p>
        </p:txBody>
      </p:sp>
      <p:sp>
        <p:nvSpPr>
          <p:cNvPr id="8" name="Plassholder for innhold 2"/>
          <p:cNvSpPr>
            <a:spLocks noGrp="1"/>
          </p:cNvSpPr>
          <p:nvPr>
            <p:ph idx="1"/>
          </p:nvPr>
        </p:nvSpPr>
        <p:spPr>
          <a:xfrm>
            <a:off x="486096" y="1539196"/>
            <a:ext cx="3834729" cy="2950119"/>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9" name="Plassholder for tekst 8"/>
          <p:cNvSpPr>
            <a:spLocks noGrp="1"/>
          </p:cNvSpPr>
          <p:nvPr>
            <p:ph type="body" sz="quarter" idx="13"/>
          </p:nvPr>
        </p:nvSpPr>
        <p:spPr>
          <a:xfrm>
            <a:off x="486094" y="1075200"/>
            <a:ext cx="8331084" cy="196208"/>
          </a:xfrm>
        </p:spPr>
        <p:txBody>
          <a:bodyPr>
            <a:normAutofit/>
          </a:bodyPr>
          <a:lstStyle>
            <a:lvl1pPr marL="0" indent="0">
              <a:spcBef>
                <a:spcPts val="0"/>
              </a:spcBef>
              <a:buNone/>
              <a:defRPr/>
            </a:lvl1pPr>
          </a:lstStyle>
          <a:p>
            <a:pPr lvl="0"/>
            <a:r>
              <a:rPr lang="nb-NO" smtClean="0"/>
              <a:t>Rediger tekststiler i malen</a:t>
            </a:r>
          </a:p>
        </p:txBody>
      </p:sp>
      <p:sp>
        <p:nvSpPr>
          <p:cNvPr id="10" name="Plassholder for innhold 2"/>
          <p:cNvSpPr>
            <a:spLocks noGrp="1"/>
          </p:cNvSpPr>
          <p:nvPr>
            <p:ph idx="14"/>
          </p:nvPr>
        </p:nvSpPr>
        <p:spPr>
          <a:xfrm>
            <a:off x="4982450" y="1539196"/>
            <a:ext cx="3834729" cy="2950119"/>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3427552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2 grafer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86096" y="477738"/>
            <a:ext cx="3834729" cy="323165"/>
          </a:xfrm>
        </p:spPr>
        <p:txBody>
          <a:bodyPr/>
          <a:lstStyle/>
          <a:p>
            <a:r>
              <a:rPr lang="nb-NO" smtClean="0"/>
              <a:t>Klikk for å redigere tittelstil</a:t>
            </a:r>
            <a:endParaRPr lang="nb-NO" dirty="0"/>
          </a:p>
        </p:txBody>
      </p:sp>
      <p:sp>
        <p:nvSpPr>
          <p:cNvPr id="5" name="Plassholder for dato 4"/>
          <p:cNvSpPr>
            <a:spLocks noGrp="1"/>
          </p:cNvSpPr>
          <p:nvPr>
            <p:ph type="dt" sz="half" idx="10"/>
          </p:nvPr>
        </p:nvSpPr>
        <p:spPr/>
        <p:txBody>
          <a:bodyPr/>
          <a:lstStyle/>
          <a:p>
            <a:fld id="{9CF96709-8330-4AFA-A19A-5222CA80611F}" type="datetimeFigureOut">
              <a:rPr lang="nb-NO" smtClean="0"/>
              <a:t>11.09.2017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BCB346-95C8-447E-BF70-CC3C2B7E6976}" type="slidenum">
              <a:rPr lang="nb-NO" smtClean="0"/>
              <a:t>‹#›</a:t>
            </a:fld>
            <a:endParaRPr lang="nb-NO"/>
          </a:p>
        </p:txBody>
      </p:sp>
      <p:sp>
        <p:nvSpPr>
          <p:cNvPr id="8" name="Plassholder for innhold 2"/>
          <p:cNvSpPr>
            <a:spLocks noGrp="1"/>
          </p:cNvSpPr>
          <p:nvPr>
            <p:ph idx="1"/>
          </p:nvPr>
        </p:nvSpPr>
        <p:spPr>
          <a:xfrm>
            <a:off x="486096" y="1539192"/>
            <a:ext cx="3834729" cy="142442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9" name="Plassholder for tekst 8"/>
          <p:cNvSpPr>
            <a:spLocks noGrp="1"/>
          </p:cNvSpPr>
          <p:nvPr>
            <p:ph type="body" sz="quarter" idx="13"/>
          </p:nvPr>
        </p:nvSpPr>
        <p:spPr>
          <a:xfrm>
            <a:off x="486096" y="1075200"/>
            <a:ext cx="3834729" cy="196208"/>
          </a:xfrm>
        </p:spPr>
        <p:txBody>
          <a:bodyPr>
            <a:normAutofit/>
          </a:bodyPr>
          <a:lstStyle>
            <a:lvl1pPr marL="0" indent="0">
              <a:spcBef>
                <a:spcPts val="0"/>
              </a:spcBef>
              <a:buNone/>
              <a:defRPr/>
            </a:lvl1pPr>
          </a:lstStyle>
          <a:p>
            <a:pPr lvl="0"/>
            <a:r>
              <a:rPr lang="nb-NO" smtClean="0"/>
              <a:t>Rediger tekststiler i malen</a:t>
            </a:r>
          </a:p>
        </p:txBody>
      </p:sp>
      <p:sp>
        <p:nvSpPr>
          <p:cNvPr id="10" name="Plassholder for innhold 2"/>
          <p:cNvSpPr>
            <a:spLocks noGrp="1"/>
          </p:cNvSpPr>
          <p:nvPr>
            <p:ph idx="14"/>
          </p:nvPr>
        </p:nvSpPr>
        <p:spPr>
          <a:xfrm>
            <a:off x="4982450" y="1539196"/>
            <a:ext cx="3834729" cy="2950119"/>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11" name="Plassholder for innhold 2"/>
          <p:cNvSpPr>
            <a:spLocks noGrp="1"/>
          </p:cNvSpPr>
          <p:nvPr>
            <p:ph idx="15"/>
          </p:nvPr>
        </p:nvSpPr>
        <p:spPr>
          <a:xfrm>
            <a:off x="486096" y="3064883"/>
            <a:ext cx="3834729" cy="142442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12" name="Plassholder for tekst 8"/>
          <p:cNvSpPr>
            <a:spLocks noGrp="1"/>
          </p:cNvSpPr>
          <p:nvPr>
            <p:ph type="body" sz="quarter" idx="16"/>
          </p:nvPr>
        </p:nvSpPr>
        <p:spPr>
          <a:xfrm>
            <a:off x="4982450" y="1075200"/>
            <a:ext cx="3834729" cy="196208"/>
          </a:xfrm>
        </p:spPr>
        <p:txBody>
          <a:bodyPr>
            <a:normAutofit/>
          </a:bodyPr>
          <a:lstStyle>
            <a:lvl1pPr marL="0" indent="0">
              <a:spcBef>
                <a:spcPts val="0"/>
              </a:spcBef>
              <a:buNone/>
              <a:defRPr/>
            </a:lvl1pPr>
          </a:lstStyle>
          <a:p>
            <a:pPr lvl="0"/>
            <a:r>
              <a:rPr lang="nb-NO" smtClean="0"/>
              <a:t>Rediger tekststiler i malen</a:t>
            </a:r>
          </a:p>
        </p:txBody>
      </p:sp>
      <p:sp>
        <p:nvSpPr>
          <p:cNvPr id="13" name="Plassholder for tekst 8"/>
          <p:cNvSpPr>
            <a:spLocks noGrp="1"/>
          </p:cNvSpPr>
          <p:nvPr>
            <p:ph type="body" sz="quarter" idx="17"/>
          </p:nvPr>
        </p:nvSpPr>
        <p:spPr>
          <a:xfrm>
            <a:off x="4982450" y="477738"/>
            <a:ext cx="3834729" cy="323165"/>
          </a:xfrm>
        </p:spPr>
        <p:txBody>
          <a:bodyPr>
            <a:normAutofit/>
          </a:bodyPr>
          <a:lstStyle>
            <a:lvl1pPr marL="0" indent="0">
              <a:spcBef>
                <a:spcPts val="0"/>
              </a:spcBef>
              <a:buNone/>
              <a:defRPr sz="1575"/>
            </a:lvl1pPr>
          </a:lstStyle>
          <a:p>
            <a:pPr lvl="0"/>
            <a:r>
              <a:rPr lang="nb-NO" smtClean="0"/>
              <a:t>Rediger tekststiler i malen</a:t>
            </a:r>
          </a:p>
        </p:txBody>
      </p:sp>
    </p:spTree>
    <p:extLst>
      <p:ext uri="{BB962C8B-B14F-4D97-AF65-F5344CB8AC3E}">
        <p14:creationId xmlns:p14="http://schemas.microsoft.com/office/powerpoint/2010/main" val="1640198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bilde og innhold">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2" y="0"/>
            <a:ext cx="4571703" cy="5143500"/>
          </a:xfrm>
          <a:solidFill>
            <a:schemeClr val="bg1">
              <a:lumMod val="50000"/>
            </a:schemeClr>
          </a:solidFill>
        </p:spPr>
        <p:txBody>
          <a:bodyPr tIns="269966"/>
          <a:lstStyle>
            <a:lvl1pPr marL="0" indent="0" algn="ctr">
              <a:buNone/>
              <a:defRPr i="1">
                <a:solidFill>
                  <a:schemeClr val="bg1"/>
                </a:solidFill>
              </a:defRPr>
            </a:lvl1pPr>
          </a:lstStyle>
          <a:p>
            <a:r>
              <a:rPr lang="nb-NO" smtClean="0"/>
              <a:t>Klikk ikonet for å legge til et bilde</a:t>
            </a:r>
            <a:endParaRPr lang="nb-NO" dirty="0"/>
          </a:p>
        </p:txBody>
      </p:sp>
      <p:sp>
        <p:nvSpPr>
          <p:cNvPr id="4" name="Plassholder for innhold 2"/>
          <p:cNvSpPr>
            <a:spLocks noGrp="1"/>
          </p:cNvSpPr>
          <p:nvPr>
            <p:ph idx="14"/>
          </p:nvPr>
        </p:nvSpPr>
        <p:spPr>
          <a:xfrm>
            <a:off x="4982450" y="1539196"/>
            <a:ext cx="3834729" cy="2950119"/>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3" name="Tittel 2"/>
          <p:cNvSpPr>
            <a:spLocks noGrp="1"/>
          </p:cNvSpPr>
          <p:nvPr>
            <p:ph type="title"/>
          </p:nvPr>
        </p:nvSpPr>
        <p:spPr>
          <a:xfrm>
            <a:off x="4982450" y="477738"/>
            <a:ext cx="3834729" cy="323165"/>
          </a:xfrm>
        </p:spPr>
        <p:txBody>
          <a:bodyPr/>
          <a:lstStyle/>
          <a:p>
            <a:r>
              <a:rPr lang="nb-NO" smtClean="0"/>
              <a:t>Klikk for å redigere tittelstil</a:t>
            </a:r>
            <a:endParaRPr lang="nb-NO" dirty="0"/>
          </a:p>
        </p:txBody>
      </p:sp>
      <p:sp>
        <p:nvSpPr>
          <p:cNvPr id="6" name="Plassholder for tekst 8"/>
          <p:cNvSpPr>
            <a:spLocks noGrp="1"/>
          </p:cNvSpPr>
          <p:nvPr>
            <p:ph type="body" sz="quarter" idx="13"/>
          </p:nvPr>
        </p:nvSpPr>
        <p:spPr>
          <a:xfrm>
            <a:off x="4982450" y="1075200"/>
            <a:ext cx="3834729" cy="196208"/>
          </a:xfrm>
        </p:spPr>
        <p:txBody>
          <a:bodyPr>
            <a:normAutofit/>
          </a:bodyPr>
          <a:lstStyle>
            <a:lvl1pPr marL="0" indent="0">
              <a:buNone/>
              <a:defRPr/>
            </a:lvl1pPr>
          </a:lstStyle>
          <a:p>
            <a:pPr lvl="0"/>
            <a:r>
              <a:rPr lang="nb-NO" smtClean="0"/>
              <a:t>Rediger tekststiler i malen</a:t>
            </a:r>
          </a:p>
        </p:txBody>
      </p:sp>
    </p:spTree>
    <p:extLst>
      <p:ext uri="{BB962C8B-B14F-4D97-AF65-F5344CB8AC3E}">
        <p14:creationId xmlns:p14="http://schemas.microsoft.com/office/powerpoint/2010/main" val="58905828"/>
      </p:ext>
    </p:extLst>
  </p:cSld>
  <p:clrMapOvr>
    <a:masterClrMapping/>
  </p:clrMapOvr>
  <p:extLst mod="1">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lsides bilde, hvit logo">
    <p:spTree>
      <p:nvGrpSpPr>
        <p:cNvPr id="1" name=""/>
        <p:cNvGrpSpPr/>
        <p:nvPr/>
      </p:nvGrpSpPr>
      <p:grpSpPr>
        <a:xfrm>
          <a:off x="0" y="0"/>
          <a:ext cx="0" cy="0"/>
          <a:chOff x="0" y="0"/>
          <a:chExt cx="0" cy="0"/>
        </a:xfrm>
      </p:grpSpPr>
      <p:sp>
        <p:nvSpPr>
          <p:cNvPr id="5" name="Plassholder for bilde 4"/>
          <p:cNvSpPr>
            <a:spLocks noGrp="1"/>
          </p:cNvSpPr>
          <p:nvPr>
            <p:ph type="pic" sz="quarter" idx="13"/>
          </p:nvPr>
        </p:nvSpPr>
        <p:spPr>
          <a:xfrm>
            <a:off x="0" y="0"/>
            <a:ext cx="9144000" cy="5143500"/>
          </a:xfrm>
          <a:solidFill>
            <a:schemeClr val="bg1">
              <a:lumMod val="50000"/>
            </a:schemeClr>
          </a:solidFill>
        </p:spPr>
        <p:txBody>
          <a:bodyPr tIns="269966"/>
          <a:lstStyle>
            <a:lvl1pPr marL="0" indent="0" algn="ctr">
              <a:buNone/>
              <a:defRPr i="1">
                <a:solidFill>
                  <a:schemeClr val="bg1"/>
                </a:solidFill>
              </a:defRPr>
            </a:lvl1pPr>
          </a:lstStyle>
          <a:p>
            <a:r>
              <a:rPr lang="nb-NO" smtClean="0"/>
              <a:t>Klikk ikonet for å legge til et bilde</a:t>
            </a:r>
            <a:endParaRPr lang="nb-NO" dirty="0"/>
          </a:p>
        </p:txBody>
      </p:sp>
      <p:sp>
        <p:nvSpPr>
          <p:cNvPr id="8" name="Plassholder for tekst 7"/>
          <p:cNvSpPr>
            <a:spLocks noGrp="1"/>
          </p:cNvSpPr>
          <p:nvPr>
            <p:ph type="body" sz="quarter" idx="14" hasCustomPrompt="1"/>
          </p:nvPr>
        </p:nvSpPr>
        <p:spPr>
          <a:xfrm>
            <a:off x="7818858" y="4597325"/>
            <a:ext cx="998321" cy="20925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nb-NO" dirty="0"/>
              <a:t> </a:t>
            </a:r>
          </a:p>
        </p:txBody>
      </p:sp>
      <p:sp>
        <p:nvSpPr>
          <p:cNvPr id="6" name="Plassholder for tekst 5"/>
          <p:cNvSpPr>
            <a:spLocks noGrp="1"/>
          </p:cNvSpPr>
          <p:nvPr>
            <p:ph type="body" sz="quarter" idx="15"/>
          </p:nvPr>
        </p:nvSpPr>
        <p:spPr>
          <a:xfrm>
            <a:off x="0" y="2949087"/>
            <a:ext cx="3179176" cy="1191604"/>
          </a:xfrm>
          <a:solidFill>
            <a:schemeClr val="bg1">
              <a:alpha val="65000"/>
            </a:schemeClr>
          </a:solidFill>
        </p:spPr>
        <p:txBody>
          <a:bodyPr lIns="134984" tIns="269966" rIns="134984" bIns="269966">
            <a:normAutofit/>
          </a:bodyPr>
          <a:lstStyle>
            <a:lvl1pPr marL="0" indent="0">
              <a:buNone/>
              <a:defRPr sz="1575"/>
            </a:lvl1pPr>
          </a:lstStyle>
          <a:p>
            <a:pPr lvl="0"/>
            <a:r>
              <a:rPr lang="nb-NO" smtClean="0"/>
              <a:t>Rediger tekststiler i malen</a:t>
            </a:r>
          </a:p>
        </p:txBody>
      </p:sp>
    </p:spTree>
    <p:extLst>
      <p:ext uri="{BB962C8B-B14F-4D97-AF65-F5344CB8AC3E}">
        <p14:creationId xmlns:p14="http://schemas.microsoft.com/office/powerpoint/2010/main" val="133138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lsides bilde, sort logo">
    <p:spTree>
      <p:nvGrpSpPr>
        <p:cNvPr id="1" name=""/>
        <p:cNvGrpSpPr/>
        <p:nvPr/>
      </p:nvGrpSpPr>
      <p:grpSpPr>
        <a:xfrm>
          <a:off x="0" y="0"/>
          <a:ext cx="0" cy="0"/>
          <a:chOff x="0" y="0"/>
          <a:chExt cx="0" cy="0"/>
        </a:xfrm>
      </p:grpSpPr>
      <p:sp>
        <p:nvSpPr>
          <p:cNvPr id="5" name="Plassholder for bilde 4"/>
          <p:cNvSpPr>
            <a:spLocks noGrp="1"/>
          </p:cNvSpPr>
          <p:nvPr>
            <p:ph type="pic" sz="quarter" idx="13"/>
          </p:nvPr>
        </p:nvSpPr>
        <p:spPr>
          <a:xfrm>
            <a:off x="0" y="0"/>
            <a:ext cx="9144000" cy="5143500"/>
          </a:xfrm>
          <a:solidFill>
            <a:schemeClr val="bg1">
              <a:lumMod val="50000"/>
            </a:schemeClr>
          </a:solidFill>
        </p:spPr>
        <p:txBody>
          <a:bodyPr tIns="269966"/>
          <a:lstStyle>
            <a:lvl1pPr marL="0" indent="0" algn="ctr">
              <a:buNone/>
              <a:defRPr i="1">
                <a:solidFill>
                  <a:schemeClr val="tx1"/>
                </a:solidFill>
              </a:defRPr>
            </a:lvl1pPr>
          </a:lstStyle>
          <a:p>
            <a:r>
              <a:rPr lang="nb-NO" smtClean="0"/>
              <a:t>Klikk ikonet for å legge til et bilde</a:t>
            </a:r>
            <a:endParaRPr lang="nb-NO" dirty="0"/>
          </a:p>
        </p:txBody>
      </p:sp>
      <p:sp>
        <p:nvSpPr>
          <p:cNvPr id="8" name="Plassholder for tekst 7"/>
          <p:cNvSpPr>
            <a:spLocks noGrp="1"/>
          </p:cNvSpPr>
          <p:nvPr>
            <p:ph type="body" sz="quarter" idx="14" hasCustomPrompt="1"/>
          </p:nvPr>
        </p:nvSpPr>
        <p:spPr>
          <a:xfrm>
            <a:off x="7818858" y="4597325"/>
            <a:ext cx="998321" cy="20925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a:solidFill>
                  <a:schemeClr val="tx1"/>
                </a:solidFill>
              </a:defRPr>
            </a:lvl1pPr>
          </a:lstStyle>
          <a:p>
            <a:pPr lvl="0"/>
            <a:r>
              <a:rPr lang="nb-NO" dirty="0"/>
              <a:t> </a:t>
            </a:r>
          </a:p>
        </p:txBody>
      </p:sp>
      <p:sp>
        <p:nvSpPr>
          <p:cNvPr id="4" name="Plassholder for tekst 5"/>
          <p:cNvSpPr>
            <a:spLocks noGrp="1"/>
          </p:cNvSpPr>
          <p:nvPr>
            <p:ph type="body" sz="quarter" idx="15"/>
          </p:nvPr>
        </p:nvSpPr>
        <p:spPr>
          <a:xfrm>
            <a:off x="0" y="2949087"/>
            <a:ext cx="3179176" cy="1191604"/>
          </a:xfrm>
          <a:solidFill>
            <a:schemeClr val="tx1">
              <a:alpha val="65000"/>
            </a:schemeClr>
          </a:solidFill>
        </p:spPr>
        <p:txBody>
          <a:bodyPr lIns="134984" tIns="269966" rIns="134984" bIns="269966">
            <a:normAutofit/>
          </a:bodyPr>
          <a:lstStyle>
            <a:lvl1pPr marL="0" indent="0">
              <a:buNone/>
              <a:defRPr sz="1575">
                <a:solidFill>
                  <a:schemeClr val="bg1"/>
                </a:solidFill>
              </a:defRPr>
            </a:lvl1pPr>
          </a:lstStyle>
          <a:p>
            <a:pPr lvl="0"/>
            <a:r>
              <a:rPr lang="nb-NO" smtClean="0"/>
              <a:t>Rediger tekststiler i malen</a:t>
            </a:r>
          </a:p>
        </p:txBody>
      </p:sp>
    </p:spTree>
    <p:extLst>
      <p:ext uri="{BB962C8B-B14F-4D97-AF65-F5344CB8AC3E}">
        <p14:creationId xmlns:p14="http://schemas.microsoft.com/office/powerpoint/2010/main" val="128601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9CF96709-8330-4AFA-A19A-5222CA80611F}" type="datetimeFigureOut">
              <a:rPr lang="nb-NO" smtClean="0"/>
              <a:t>11.09.2017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BCB346-95C8-447E-BF70-CC3C2B7E6976}" type="slidenum">
              <a:rPr lang="nb-NO" smtClean="0"/>
              <a:t>‹#›</a:t>
            </a:fld>
            <a:endParaRPr lang="nb-NO"/>
          </a:p>
        </p:txBody>
      </p:sp>
    </p:spTree>
    <p:extLst>
      <p:ext uri="{BB962C8B-B14F-4D97-AF65-F5344CB8AC3E}">
        <p14:creationId xmlns:p14="http://schemas.microsoft.com/office/powerpoint/2010/main" val="3715616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818858" y="4597325"/>
            <a:ext cx="998321" cy="209250"/>
          </a:xfrm>
          <a:prstGeom prst="rect">
            <a:avLst/>
          </a:prstGeom>
        </p:spPr>
      </p:pic>
      <p:sp>
        <p:nvSpPr>
          <p:cNvPr id="2" name="Plassholder for tittel 1"/>
          <p:cNvSpPr>
            <a:spLocks noGrp="1"/>
          </p:cNvSpPr>
          <p:nvPr>
            <p:ph type="title"/>
          </p:nvPr>
        </p:nvSpPr>
        <p:spPr>
          <a:xfrm>
            <a:off x="486094" y="477738"/>
            <a:ext cx="8331084" cy="323165"/>
          </a:xfrm>
          <a:prstGeom prst="rect">
            <a:avLst/>
          </a:prstGeom>
        </p:spPr>
        <p:txBody>
          <a:bodyPr vert="horz" lIns="0" tIns="0" rIns="0" bIns="0" rtlCol="0" anchor="t" anchorCtr="0">
            <a:normAutofit/>
          </a:bodyPr>
          <a:lstStyle/>
          <a:p>
            <a:r>
              <a:rPr lang="nb-NO" dirty="0"/>
              <a:t>Klikk for å redigere tittelstil</a:t>
            </a:r>
          </a:p>
        </p:txBody>
      </p:sp>
      <p:sp>
        <p:nvSpPr>
          <p:cNvPr id="3" name="Plassholder for tekst 2"/>
          <p:cNvSpPr>
            <a:spLocks noGrp="1"/>
          </p:cNvSpPr>
          <p:nvPr>
            <p:ph type="body" idx="1"/>
          </p:nvPr>
        </p:nvSpPr>
        <p:spPr>
          <a:xfrm>
            <a:off x="486094" y="1539196"/>
            <a:ext cx="8331084" cy="2950119"/>
          </a:xfrm>
          <a:prstGeom prst="rect">
            <a:avLst/>
          </a:prstGeom>
        </p:spPr>
        <p:txBody>
          <a:bodyPr vert="horz" lIns="0" tIns="0" rIns="0" bIns="0" rtlCol="0" anchor="t" anchorCtr="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486097" y="4739051"/>
            <a:ext cx="1350257" cy="80792"/>
          </a:xfrm>
          <a:prstGeom prst="rect">
            <a:avLst/>
          </a:prstGeom>
        </p:spPr>
        <p:txBody>
          <a:bodyPr vert="horz" lIns="0" tIns="0" rIns="0" bIns="0" rtlCol="0" anchor="t" anchorCtr="0">
            <a:normAutofit/>
          </a:bodyPr>
          <a:lstStyle>
            <a:lvl1pPr algn="l">
              <a:lnSpc>
                <a:spcPct val="100000"/>
              </a:lnSpc>
              <a:spcBef>
                <a:spcPts val="0"/>
              </a:spcBef>
              <a:defRPr sz="375">
                <a:solidFill>
                  <a:schemeClr val="tx1"/>
                </a:solidFill>
              </a:defRPr>
            </a:lvl1pPr>
          </a:lstStyle>
          <a:p>
            <a:fld id="{9CF96709-8330-4AFA-A19A-5222CA80611F}" type="datetimeFigureOut">
              <a:rPr lang="nb-NO" smtClean="0"/>
              <a:pPr/>
              <a:t>11.09.2017</a:t>
            </a:fld>
            <a:endParaRPr lang="nb-NO"/>
          </a:p>
        </p:txBody>
      </p:sp>
      <p:sp>
        <p:nvSpPr>
          <p:cNvPr id="5" name="Plassholder for bunntekst 4"/>
          <p:cNvSpPr>
            <a:spLocks noGrp="1"/>
          </p:cNvSpPr>
          <p:nvPr>
            <p:ph type="ftr" sz="quarter" idx="3"/>
          </p:nvPr>
        </p:nvSpPr>
        <p:spPr>
          <a:xfrm>
            <a:off x="3028951" y="4739051"/>
            <a:ext cx="3086100" cy="80792"/>
          </a:xfrm>
          <a:prstGeom prst="rect">
            <a:avLst/>
          </a:prstGeom>
        </p:spPr>
        <p:txBody>
          <a:bodyPr vert="horz" lIns="0" tIns="0" rIns="0" bIns="0" rtlCol="0" anchor="t" anchorCtr="0">
            <a:normAutofit/>
          </a:bodyPr>
          <a:lstStyle>
            <a:lvl1pPr algn="ctr">
              <a:lnSpc>
                <a:spcPct val="100000"/>
              </a:lnSpc>
              <a:spcBef>
                <a:spcPts val="0"/>
              </a:spcBef>
              <a:defRPr sz="375">
                <a:solidFill>
                  <a:schemeClr val="tx1"/>
                </a:solidFill>
              </a:defRPr>
            </a:lvl1pPr>
          </a:lstStyle>
          <a:p>
            <a:endParaRPr lang="nb-NO"/>
          </a:p>
        </p:txBody>
      </p:sp>
      <p:sp>
        <p:nvSpPr>
          <p:cNvPr id="6" name="Plassholder for lysbildenummer 5"/>
          <p:cNvSpPr>
            <a:spLocks noGrp="1"/>
          </p:cNvSpPr>
          <p:nvPr>
            <p:ph type="sldNum" sz="quarter" idx="4"/>
          </p:nvPr>
        </p:nvSpPr>
        <p:spPr>
          <a:xfrm>
            <a:off x="7095527" y="4739051"/>
            <a:ext cx="405077" cy="80792"/>
          </a:xfrm>
          <a:prstGeom prst="rect">
            <a:avLst/>
          </a:prstGeom>
        </p:spPr>
        <p:txBody>
          <a:bodyPr vert="horz" lIns="0" tIns="0" rIns="0" bIns="0" rtlCol="0" anchor="t" anchorCtr="0">
            <a:normAutofit/>
          </a:bodyPr>
          <a:lstStyle>
            <a:lvl1pPr algn="r">
              <a:lnSpc>
                <a:spcPct val="100000"/>
              </a:lnSpc>
              <a:spcBef>
                <a:spcPts val="0"/>
              </a:spcBef>
              <a:defRPr sz="375">
                <a:solidFill>
                  <a:schemeClr val="tx1"/>
                </a:solidFill>
              </a:defRPr>
            </a:lvl1pPr>
          </a:lstStyle>
          <a:p>
            <a:fld id="{A1BCB346-95C8-447E-BF70-CC3C2B7E6976}" type="slidenum">
              <a:rPr lang="nb-NO" smtClean="0"/>
              <a:pPr/>
              <a:t>‹#›</a:t>
            </a:fld>
            <a:endParaRPr lang="nb-NO"/>
          </a:p>
        </p:txBody>
      </p:sp>
    </p:spTree>
    <p:extLst>
      <p:ext uri="{BB962C8B-B14F-4D97-AF65-F5344CB8AC3E}">
        <p14:creationId xmlns:p14="http://schemas.microsoft.com/office/powerpoint/2010/main" val="16695072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62" r:id="rId5"/>
    <p:sldLayoutId id="2147483661" r:id="rId6"/>
    <p:sldLayoutId id="2147483664" r:id="rId7"/>
    <p:sldLayoutId id="2147483665" r:id="rId8"/>
    <p:sldLayoutId id="2147483654" r:id="rId9"/>
    <p:sldLayoutId id="2147483655" r:id="rId10"/>
    <p:sldLayoutId id="2147483663" r:id="rId11"/>
  </p:sldLayoutIdLst>
  <p:txStyles>
    <p:titleStyle>
      <a:lvl1pPr algn="l" defTabSz="257144" rtl="0" eaLnBrk="1" latinLnBrk="0" hangingPunct="1">
        <a:lnSpc>
          <a:spcPct val="100000"/>
        </a:lnSpc>
        <a:spcBef>
          <a:spcPts val="0"/>
        </a:spcBef>
        <a:buNone/>
        <a:defRPr sz="1575" kern="1200">
          <a:solidFill>
            <a:schemeClr val="tx1"/>
          </a:solidFill>
          <a:latin typeface="+mj-lt"/>
          <a:ea typeface="+mj-ea"/>
          <a:cs typeface="+mj-cs"/>
        </a:defRPr>
      </a:lvl1pPr>
    </p:titleStyle>
    <p:bodyStyle>
      <a:lvl1pPr marL="101238" indent="-101238" algn="l" defTabSz="257144" rtl="0" eaLnBrk="1" latinLnBrk="0" hangingPunct="1">
        <a:lnSpc>
          <a:spcPct val="100000"/>
        </a:lnSpc>
        <a:spcBef>
          <a:spcPts val="479"/>
        </a:spcBef>
        <a:buFont typeface="Arial" panose="020B0604020202020204" pitchFamily="34" charset="0"/>
        <a:buChar char="•"/>
        <a:defRPr sz="975" kern="1200">
          <a:solidFill>
            <a:schemeClr val="tx1"/>
          </a:solidFill>
          <a:latin typeface="+mn-lt"/>
          <a:ea typeface="+mn-ea"/>
          <a:cs typeface="+mn-cs"/>
        </a:defRPr>
      </a:lvl1pPr>
      <a:lvl2pPr marL="202475" indent="-101238" algn="l" defTabSz="257144" rtl="0" eaLnBrk="1" latinLnBrk="0" hangingPunct="1">
        <a:lnSpc>
          <a:spcPct val="100000"/>
        </a:lnSpc>
        <a:spcBef>
          <a:spcPts val="0"/>
        </a:spcBef>
        <a:buFont typeface="Arial" panose="020B0604020202020204" pitchFamily="34" charset="0"/>
        <a:buChar char="•"/>
        <a:defRPr sz="825" kern="1200">
          <a:solidFill>
            <a:schemeClr val="tx1"/>
          </a:solidFill>
          <a:latin typeface="+mn-lt"/>
          <a:ea typeface="+mn-ea"/>
          <a:cs typeface="+mn-cs"/>
        </a:defRPr>
      </a:lvl2pPr>
      <a:lvl3pPr marL="303713" indent="-101238" algn="l" defTabSz="257144" rtl="0" eaLnBrk="1" latinLnBrk="0" hangingPunct="1">
        <a:lnSpc>
          <a:spcPct val="100000"/>
        </a:lnSpc>
        <a:spcBef>
          <a:spcPts val="0"/>
        </a:spcBef>
        <a:buFont typeface="Arial" panose="020B0604020202020204" pitchFamily="34" charset="0"/>
        <a:buChar char="•"/>
        <a:defRPr sz="675" kern="1200">
          <a:solidFill>
            <a:schemeClr val="tx1"/>
          </a:solidFill>
          <a:latin typeface="+mn-lt"/>
          <a:ea typeface="+mn-ea"/>
          <a:cs typeface="+mn-cs"/>
        </a:defRPr>
      </a:lvl3pPr>
      <a:lvl4pPr marL="404949" indent="-101238" algn="l" defTabSz="257144" rtl="0" eaLnBrk="1" latinLnBrk="0" hangingPunct="1">
        <a:lnSpc>
          <a:spcPct val="100000"/>
        </a:lnSpc>
        <a:spcBef>
          <a:spcPts val="0"/>
        </a:spcBef>
        <a:buFont typeface="Arial" panose="020B0604020202020204" pitchFamily="34" charset="0"/>
        <a:buChar char="•"/>
        <a:defRPr sz="600" kern="1200">
          <a:solidFill>
            <a:schemeClr val="tx1"/>
          </a:solidFill>
          <a:latin typeface="+mn-lt"/>
          <a:ea typeface="+mn-ea"/>
          <a:cs typeface="+mn-cs"/>
        </a:defRPr>
      </a:lvl4pPr>
      <a:lvl5pPr marL="506187" indent="-101238" algn="l" defTabSz="257144" rtl="0" eaLnBrk="1" latinLnBrk="0" hangingPunct="1">
        <a:lnSpc>
          <a:spcPct val="100000"/>
        </a:lnSpc>
        <a:spcBef>
          <a:spcPts val="0"/>
        </a:spcBef>
        <a:buFont typeface="Arial" panose="020B0604020202020204" pitchFamily="34" charset="0"/>
        <a:buChar char="•"/>
        <a:defRPr sz="600" kern="1200">
          <a:solidFill>
            <a:schemeClr val="tx1"/>
          </a:solidFill>
          <a:latin typeface="+mn-lt"/>
          <a:ea typeface="+mn-ea"/>
          <a:cs typeface="+mn-cs"/>
        </a:defRPr>
      </a:lvl5pPr>
      <a:lvl6pPr marL="707143" indent="-64286" algn="l" defTabSz="257144" rtl="0" eaLnBrk="1" latinLnBrk="0" hangingPunct="1">
        <a:lnSpc>
          <a:spcPct val="90000"/>
        </a:lnSpc>
        <a:spcBef>
          <a:spcPts val="141"/>
        </a:spcBef>
        <a:buFont typeface="Arial" panose="020B0604020202020204" pitchFamily="34" charset="0"/>
        <a:buChar char="•"/>
        <a:defRPr sz="525" kern="1200">
          <a:solidFill>
            <a:schemeClr val="tx1"/>
          </a:solidFill>
          <a:latin typeface="+mn-lt"/>
          <a:ea typeface="+mn-ea"/>
          <a:cs typeface="+mn-cs"/>
        </a:defRPr>
      </a:lvl6pPr>
      <a:lvl7pPr marL="835715" indent="-64286" algn="l" defTabSz="257144" rtl="0" eaLnBrk="1" latinLnBrk="0" hangingPunct="1">
        <a:lnSpc>
          <a:spcPct val="90000"/>
        </a:lnSpc>
        <a:spcBef>
          <a:spcPts val="141"/>
        </a:spcBef>
        <a:buFont typeface="Arial" panose="020B0604020202020204" pitchFamily="34" charset="0"/>
        <a:buChar char="•"/>
        <a:defRPr sz="525" kern="1200">
          <a:solidFill>
            <a:schemeClr val="tx1"/>
          </a:solidFill>
          <a:latin typeface="+mn-lt"/>
          <a:ea typeface="+mn-ea"/>
          <a:cs typeface="+mn-cs"/>
        </a:defRPr>
      </a:lvl7pPr>
      <a:lvl8pPr marL="964286" indent="-64286" algn="l" defTabSz="257144" rtl="0" eaLnBrk="1" latinLnBrk="0" hangingPunct="1">
        <a:lnSpc>
          <a:spcPct val="90000"/>
        </a:lnSpc>
        <a:spcBef>
          <a:spcPts val="141"/>
        </a:spcBef>
        <a:buFont typeface="Arial" panose="020B0604020202020204" pitchFamily="34" charset="0"/>
        <a:buChar char="•"/>
        <a:defRPr sz="525" kern="1200">
          <a:solidFill>
            <a:schemeClr val="tx1"/>
          </a:solidFill>
          <a:latin typeface="+mn-lt"/>
          <a:ea typeface="+mn-ea"/>
          <a:cs typeface="+mn-cs"/>
        </a:defRPr>
      </a:lvl8pPr>
      <a:lvl9pPr marL="1092857" indent="-64286" algn="l" defTabSz="257144" rtl="0" eaLnBrk="1" latinLnBrk="0" hangingPunct="1">
        <a:lnSpc>
          <a:spcPct val="90000"/>
        </a:lnSpc>
        <a:spcBef>
          <a:spcPts val="141"/>
        </a:spcBef>
        <a:buFont typeface="Arial" panose="020B0604020202020204" pitchFamily="34" charset="0"/>
        <a:buChar char="•"/>
        <a:defRPr sz="525" kern="1200">
          <a:solidFill>
            <a:schemeClr val="tx1"/>
          </a:solidFill>
          <a:latin typeface="+mn-lt"/>
          <a:ea typeface="+mn-ea"/>
          <a:cs typeface="+mn-cs"/>
        </a:defRPr>
      </a:lvl9pPr>
    </p:bodyStyle>
    <p:otherStyle>
      <a:defPPr>
        <a:defRPr lang="nb-NO"/>
      </a:defPPr>
      <a:lvl1pPr marL="0" algn="l" defTabSz="257144" rtl="0" eaLnBrk="1" latinLnBrk="0" hangingPunct="1">
        <a:defRPr sz="525" kern="1200">
          <a:solidFill>
            <a:schemeClr val="tx1"/>
          </a:solidFill>
          <a:latin typeface="+mn-lt"/>
          <a:ea typeface="+mn-ea"/>
          <a:cs typeface="+mn-cs"/>
        </a:defRPr>
      </a:lvl1pPr>
      <a:lvl2pPr marL="128571" algn="l" defTabSz="257144" rtl="0" eaLnBrk="1" latinLnBrk="0" hangingPunct="1">
        <a:defRPr sz="525" kern="1200">
          <a:solidFill>
            <a:schemeClr val="tx1"/>
          </a:solidFill>
          <a:latin typeface="+mn-lt"/>
          <a:ea typeface="+mn-ea"/>
          <a:cs typeface="+mn-cs"/>
        </a:defRPr>
      </a:lvl2pPr>
      <a:lvl3pPr marL="257144" algn="l" defTabSz="257144" rtl="0" eaLnBrk="1" latinLnBrk="0" hangingPunct="1">
        <a:defRPr sz="525" kern="1200">
          <a:solidFill>
            <a:schemeClr val="tx1"/>
          </a:solidFill>
          <a:latin typeface="+mn-lt"/>
          <a:ea typeface="+mn-ea"/>
          <a:cs typeface="+mn-cs"/>
        </a:defRPr>
      </a:lvl3pPr>
      <a:lvl4pPr marL="385715" algn="l" defTabSz="257144" rtl="0" eaLnBrk="1" latinLnBrk="0" hangingPunct="1">
        <a:defRPr sz="525" kern="1200">
          <a:solidFill>
            <a:schemeClr val="tx1"/>
          </a:solidFill>
          <a:latin typeface="+mn-lt"/>
          <a:ea typeface="+mn-ea"/>
          <a:cs typeface="+mn-cs"/>
        </a:defRPr>
      </a:lvl4pPr>
      <a:lvl5pPr marL="514286" algn="l" defTabSz="257144" rtl="0" eaLnBrk="1" latinLnBrk="0" hangingPunct="1">
        <a:defRPr sz="525" kern="1200">
          <a:solidFill>
            <a:schemeClr val="tx1"/>
          </a:solidFill>
          <a:latin typeface="+mn-lt"/>
          <a:ea typeface="+mn-ea"/>
          <a:cs typeface="+mn-cs"/>
        </a:defRPr>
      </a:lvl5pPr>
      <a:lvl6pPr marL="642857" algn="l" defTabSz="257144" rtl="0" eaLnBrk="1" latinLnBrk="0" hangingPunct="1">
        <a:defRPr sz="525" kern="1200">
          <a:solidFill>
            <a:schemeClr val="tx1"/>
          </a:solidFill>
          <a:latin typeface="+mn-lt"/>
          <a:ea typeface="+mn-ea"/>
          <a:cs typeface="+mn-cs"/>
        </a:defRPr>
      </a:lvl6pPr>
      <a:lvl7pPr marL="771429" algn="l" defTabSz="257144" rtl="0" eaLnBrk="1" latinLnBrk="0" hangingPunct="1">
        <a:defRPr sz="525" kern="1200">
          <a:solidFill>
            <a:schemeClr val="tx1"/>
          </a:solidFill>
          <a:latin typeface="+mn-lt"/>
          <a:ea typeface="+mn-ea"/>
          <a:cs typeface="+mn-cs"/>
        </a:defRPr>
      </a:lvl7pPr>
      <a:lvl8pPr marL="900000" algn="l" defTabSz="257144" rtl="0" eaLnBrk="1" latinLnBrk="0" hangingPunct="1">
        <a:defRPr sz="525" kern="1200">
          <a:solidFill>
            <a:schemeClr val="tx1"/>
          </a:solidFill>
          <a:latin typeface="+mn-lt"/>
          <a:ea typeface="+mn-ea"/>
          <a:cs typeface="+mn-cs"/>
        </a:defRPr>
      </a:lvl8pPr>
      <a:lvl9pPr marL="1028571" algn="l" defTabSz="257144" rtl="0" eaLnBrk="1" latinLnBrk="0" hangingPunct="1">
        <a:defRPr sz="5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www.enova.no/bedrift/transport"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mailto:Ingrid.Aune@enova.no" TargetMode="External"/><Relationship Id="rId2" Type="http://schemas.openxmlformats.org/officeDocument/2006/relationships/hyperlink" Target="http://www.enova.no/transport" TargetMode="External"/><Relationship Id="rId1" Type="http://schemas.openxmlformats.org/officeDocument/2006/relationships/slideLayout" Target="../slideLayouts/slideLayout11.xml"/><Relationship Id="rId4" Type="http://schemas.openxmlformats.org/officeDocument/2006/relationships/hyperlink" Target="mailto:ole.aksel.sivertsen@enova.n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www.enova.no/priva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err="1" smtClean="0"/>
              <a:t>Enova</a:t>
            </a:r>
            <a:r>
              <a:rPr lang="nb-NO" dirty="0" smtClean="0"/>
              <a:t> støtter de som går foran</a:t>
            </a:r>
            <a:endParaRPr lang="nb-NO" dirty="0"/>
          </a:p>
        </p:txBody>
      </p:sp>
      <p:sp>
        <p:nvSpPr>
          <p:cNvPr id="3" name="Undertittel 2"/>
          <p:cNvSpPr>
            <a:spLocks noGrp="1"/>
          </p:cNvSpPr>
          <p:nvPr>
            <p:ph type="subTitle" idx="1"/>
          </p:nvPr>
        </p:nvSpPr>
        <p:spPr>
          <a:xfrm>
            <a:off x="789900" y="2710801"/>
            <a:ext cx="6386715" cy="1323317"/>
          </a:xfrm>
        </p:spPr>
        <p:txBody>
          <a:bodyPr>
            <a:normAutofit/>
          </a:bodyPr>
          <a:lstStyle/>
          <a:p>
            <a:r>
              <a:rPr lang="nb-NO" dirty="0" smtClean="0"/>
              <a:t>NCE </a:t>
            </a:r>
            <a:r>
              <a:rPr lang="nb-NO" dirty="0"/>
              <a:t>Maritime </a:t>
            </a:r>
            <a:r>
              <a:rPr lang="nb-NO" dirty="0" err="1"/>
              <a:t>CleanTech</a:t>
            </a:r>
            <a:r>
              <a:rPr lang="nb-NO" dirty="0"/>
              <a:t> - Temadag om støtte- og </a:t>
            </a:r>
            <a:r>
              <a:rPr lang="nb-NO" dirty="0" smtClean="0"/>
              <a:t>finansieringsordninger, </a:t>
            </a:r>
            <a:r>
              <a:rPr lang="nb-NO" dirty="0" smtClean="0"/>
              <a:t>12/9-17</a:t>
            </a:r>
          </a:p>
          <a:p>
            <a:endParaRPr lang="nb-NO" dirty="0"/>
          </a:p>
          <a:p>
            <a:endParaRPr lang="nb-NO" dirty="0" smtClean="0"/>
          </a:p>
          <a:p>
            <a:r>
              <a:rPr lang="nb-NO" dirty="0" smtClean="0"/>
              <a:t>Ole Aksel Sivertsen</a:t>
            </a:r>
          </a:p>
          <a:p>
            <a:r>
              <a:rPr lang="nb-NO" dirty="0" err="1" smtClean="0"/>
              <a:t>Fung</a:t>
            </a:r>
            <a:r>
              <a:rPr lang="nb-NO" dirty="0" smtClean="0"/>
              <a:t>. markedssjef Transport</a:t>
            </a:r>
          </a:p>
          <a:p>
            <a:endParaRPr lang="nb-NO" dirty="0"/>
          </a:p>
          <a:p>
            <a:r>
              <a:rPr lang="nb-NO" dirty="0" smtClean="0"/>
              <a:t>Ingrid Aune </a:t>
            </a:r>
          </a:p>
          <a:p>
            <a:r>
              <a:rPr lang="nb-NO" dirty="0" smtClean="0"/>
              <a:t>Seniorrådgiver</a:t>
            </a:r>
            <a:endParaRPr lang="nb-NO" dirty="0"/>
          </a:p>
        </p:txBody>
      </p:sp>
    </p:spTree>
    <p:extLst>
      <p:ext uri="{BB962C8B-B14F-4D97-AF65-F5344CB8AC3E}">
        <p14:creationId xmlns:p14="http://schemas.microsoft.com/office/powerpoint/2010/main" val="574915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sp>
        <p:nvSpPr>
          <p:cNvPr id="4" name="Plassholder for tekst 3"/>
          <p:cNvSpPr>
            <a:spLocks noGrp="1"/>
          </p:cNvSpPr>
          <p:nvPr>
            <p:ph type="body" sz="quarter" idx="13"/>
          </p:nvPr>
        </p:nvSpPr>
        <p:spPr/>
        <p:txBody>
          <a:bodyPr>
            <a:normAutofit/>
          </a:bodyPr>
          <a:lstStyle/>
          <a:p>
            <a:endParaRPr lang="nb-NO"/>
          </a:p>
        </p:txBody>
      </p:sp>
      <p:sp>
        <p:nvSpPr>
          <p:cNvPr id="5" name="Plassholder for innhold 4"/>
          <p:cNvSpPr>
            <a:spLocks noGrp="1"/>
          </p:cNvSpPr>
          <p:nvPr>
            <p:ph idx="14"/>
          </p:nvPr>
        </p:nvSpPr>
        <p:spPr/>
        <p:txBody>
          <a:bodyPr/>
          <a:lstStyle/>
          <a:p>
            <a:endParaRPr lang="nb-NO"/>
          </a:p>
        </p:txBody>
      </p:sp>
      <p:pic>
        <p:nvPicPr>
          <p:cNvPr id="1026" name="Picture 2" descr="NORTH SEA GI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a:xfrm>
            <a:off x="0" y="3422199"/>
            <a:ext cx="1894114" cy="641201"/>
          </a:xfrm>
          <a:prstGeom prst="rect">
            <a:avLst/>
          </a:prstGeom>
          <a:solidFill>
            <a:schemeClr val="bg1">
              <a:lumMod val="85000"/>
            </a:schemeClr>
          </a:solidFill>
        </p:spPr>
        <p:txBody>
          <a:bodyPr wrap="square">
            <a:spAutoFit/>
          </a:bodyPr>
          <a:lstStyle/>
          <a:p>
            <a:pPr lvl="0" defTabSz="257144">
              <a:spcBef>
                <a:spcPts val="479"/>
              </a:spcBef>
            </a:pPr>
            <a:r>
              <a:rPr lang="nb-NO" sz="1575" dirty="0" smtClean="0">
                <a:solidFill>
                  <a:prstClr val="black"/>
                </a:solidFill>
              </a:rPr>
              <a:t>North Sea </a:t>
            </a:r>
            <a:r>
              <a:rPr lang="nb-NO" sz="1575" dirty="0" err="1" smtClean="0">
                <a:solidFill>
                  <a:prstClr val="black"/>
                </a:solidFill>
              </a:rPr>
              <a:t>Giant</a:t>
            </a:r>
            <a:endParaRPr lang="nb-NO" sz="1575" dirty="0" smtClean="0">
              <a:solidFill>
                <a:prstClr val="black"/>
              </a:solidFill>
            </a:endParaRPr>
          </a:p>
          <a:p>
            <a:pPr lvl="0" defTabSz="257144">
              <a:spcBef>
                <a:spcPts val="479"/>
              </a:spcBef>
            </a:pPr>
            <a:endParaRPr lang="nb-NO" sz="1575" dirty="0">
              <a:solidFill>
                <a:prstClr val="black"/>
              </a:solidFill>
            </a:endParaRPr>
          </a:p>
        </p:txBody>
      </p:sp>
    </p:spTree>
    <p:extLst>
      <p:ext uri="{BB962C8B-B14F-4D97-AF65-F5344CB8AC3E}">
        <p14:creationId xmlns:p14="http://schemas.microsoft.com/office/powerpoint/2010/main" val="1406349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sp>
        <p:nvSpPr>
          <p:cNvPr id="4" name="Plassholder for tekst 3"/>
          <p:cNvSpPr>
            <a:spLocks noGrp="1"/>
          </p:cNvSpPr>
          <p:nvPr>
            <p:ph type="body" sz="quarter" idx="13"/>
          </p:nvPr>
        </p:nvSpPr>
        <p:spPr/>
        <p:txBody>
          <a:bodyPr>
            <a:normAutofit/>
          </a:bodyPr>
          <a:lstStyle/>
          <a:p>
            <a:endParaRPr lang="nb-NO"/>
          </a:p>
        </p:txBody>
      </p:sp>
      <p:sp>
        <p:nvSpPr>
          <p:cNvPr id="5" name="Plassholder for innhold 4"/>
          <p:cNvSpPr>
            <a:spLocks noGrp="1"/>
          </p:cNvSpPr>
          <p:nvPr>
            <p:ph idx="14"/>
          </p:nvPr>
        </p:nvSpPr>
        <p:spPr/>
        <p:txBody>
          <a:bodyPr/>
          <a:lstStyle/>
          <a:p>
            <a:endParaRPr lang="nb-NO"/>
          </a:p>
        </p:txBody>
      </p:sp>
      <p:sp>
        <p:nvSpPr>
          <p:cNvPr id="6" name="Plassholder for innhold 5"/>
          <p:cNvSpPr>
            <a:spLocks noGrp="1"/>
          </p:cNvSpPr>
          <p:nvPr>
            <p:ph idx="15"/>
          </p:nvPr>
        </p:nvSpPr>
        <p:spPr/>
        <p:txBody>
          <a:bodyPr/>
          <a:lstStyle/>
          <a:p>
            <a:endParaRPr lang="nb-NO"/>
          </a:p>
        </p:txBody>
      </p:sp>
      <p:sp>
        <p:nvSpPr>
          <p:cNvPr id="7" name="Plassholder for tekst 6"/>
          <p:cNvSpPr>
            <a:spLocks noGrp="1"/>
          </p:cNvSpPr>
          <p:nvPr>
            <p:ph type="body" sz="quarter" idx="16"/>
          </p:nvPr>
        </p:nvSpPr>
        <p:spPr/>
        <p:txBody>
          <a:bodyPr>
            <a:normAutofit/>
          </a:bodyPr>
          <a:lstStyle/>
          <a:p>
            <a:endParaRPr lang="nb-NO"/>
          </a:p>
        </p:txBody>
      </p:sp>
      <p:sp>
        <p:nvSpPr>
          <p:cNvPr id="8" name="Plassholder for tekst 7"/>
          <p:cNvSpPr>
            <a:spLocks noGrp="1"/>
          </p:cNvSpPr>
          <p:nvPr>
            <p:ph type="body" sz="quarter" idx="17"/>
          </p:nvPr>
        </p:nvSpPr>
        <p:spPr/>
        <p:txBody>
          <a:bodyPr/>
          <a:lstStyle/>
          <a:p>
            <a:endParaRPr lang="nb-NO"/>
          </a:p>
        </p:txBody>
      </p:sp>
      <p:pic>
        <p:nvPicPr>
          <p:cNvPr id="9" name="Bilde 8"/>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Rektangel 9"/>
          <p:cNvSpPr/>
          <p:nvPr/>
        </p:nvSpPr>
        <p:spPr>
          <a:xfrm>
            <a:off x="0" y="3456496"/>
            <a:ext cx="1952362" cy="641201"/>
          </a:xfrm>
          <a:prstGeom prst="rect">
            <a:avLst/>
          </a:prstGeom>
          <a:solidFill>
            <a:schemeClr val="bg1">
              <a:lumMod val="85000"/>
            </a:schemeClr>
          </a:solidFill>
        </p:spPr>
        <p:txBody>
          <a:bodyPr wrap="square">
            <a:spAutoFit/>
          </a:bodyPr>
          <a:lstStyle/>
          <a:p>
            <a:pPr lvl="0" defTabSz="257144">
              <a:spcBef>
                <a:spcPts val="479"/>
              </a:spcBef>
            </a:pPr>
            <a:r>
              <a:rPr lang="nb-NO" sz="1575" dirty="0" err="1" smtClean="0">
                <a:solidFill>
                  <a:prstClr val="black"/>
                </a:solidFill>
              </a:rPr>
              <a:t>Havila</a:t>
            </a:r>
            <a:r>
              <a:rPr lang="nb-NO" sz="1575" dirty="0" smtClean="0">
                <a:solidFill>
                  <a:prstClr val="black"/>
                </a:solidFill>
              </a:rPr>
              <a:t> </a:t>
            </a:r>
            <a:r>
              <a:rPr lang="nb-NO" sz="1575" dirty="0" err="1" smtClean="0">
                <a:solidFill>
                  <a:prstClr val="black"/>
                </a:solidFill>
              </a:rPr>
              <a:t>Charisma</a:t>
            </a:r>
            <a:endParaRPr lang="nb-NO" sz="1575" dirty="0" smtClean="0">
              <a:solidFill>
                <a:prstClr val="black"/>
              </a:solidFill>
            </a:endParaRPr>
          </a:p>
          <a:p>
            <a:pPr lvl="0" defTabSz="257144">
              <a:spcBef>
                <a:spcPts val="479"/>
              </a:spcBef>
            </a:pPr>
            <a:endParaRPr lang="nb-NO" sz="1575" dirty="0">
              <a:solidFill>
                <a:prstClr val="black"/>
              </a:solidFill>
            </a:endParaRPr>
          </a:p>
        </p:txBody>
      </p:sp>
    </p:spTree>
    <p:extLst>
      <p:ext uri="{BB962C8B-B14F-4D97-AF65-F5344CB8AC3E}">
        <p14:creationId xmlns:p14="http://schemas.microsoft.com/office/powerpoint/2010/main" val="897397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p:cNvSpPr>
            <a:spLocks noGrp="1"/>
          </p:cNvSpPr>
          <p:nvPr>
            <p:ph type="body" sz="quarter" idx="14"/>
          </p:nvPr>
        </p:nvSpPr>
        <p:spPr/>
        <p:txBody>
          <a:bodyPr/>
          <a:lstStyle/>
          <a:p>
            <a:endParaRPr lang="nb-NO"/>
          </a:p>
        </p:txBody>
      </p:sp>
      <p:sp>
        <p:nvSpPr>
          <p:cNvPr id="7" name="Plassholder for tekst 6"/>
          <p:cNvSpPr>
            <a:spLocks noGrp="1"/>
          </p:cNvSpPr>
          <p:nvPr>
            <p:ph type="body" sz="quarter" idx="15"/>
          </p:nvPr>
        </p:nvSpPr>
        <p:spPr/>
        <p:txBody>
          <a:bodyPr/>
          <a:lstStyle/>
          <a:p>
            <a:r>
              <a:rPr lang="nb-NO" dirty="0" smtClean="0"/>
              <a:t>Frøy</a:t>
            </a:r>
          </a:p>
          <a:p>
            <a:r>
              <a:rPr lang="nb-NO" dirty="0" err="1" smtClean="0"/>
              <a:t>MachoCat</a:t>
            </a:r>
            <a:r>
              <a:rPr lang="nb-NO" dirty="0" smtClean="0"/>
              <a:t> 25</a:t>
            </a:r>
            <a:endParaRPr lang="nb-NO" dirty="0"/>
          </a:p>
        </p:txBody>
      </p:sp>
      <p:pic>
        <p:nvPicPr>
          <p:cNvPr id="3" name="Plassholder for bilde 2"/>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9" r="9"/>
          <a:stretch>
            <a:fillRect/>
          </a:stretch>
        </p:blipFill>
        <p:spPr/>
      </p:pic>
      <p:sp>
        <p:nvSpPr>
          <p:cNvPr id="9" name="Rektangel 8"/>
          <p:cNvSpPr/>
          <p:nvPr/>
        </p:nvSpPr>
        <p:spPr>
          <a:xfrm>
            <a:off x="0" y="3422199"/>
            <a:ext cx="1894114" cy="641201"/>
          </a:xfrm>
          <a:prstGeom prst="rect">
            <a:avLst/>
          </a:prstGeom>
          <a:solidFill>
            <a:schemeClr val="bg1">
              <a:lumMod val="85000"/>
            </a:schemeClr>
          </a:solidFill>
        </p:spPr>
        <p:txBody>
          <a:bodyPr wrap="square">
            <a:spAutoFit/>
          </a:bodyPr>
          <a:lstStyle/>
          <a:p>
            <a:pPr lvl="0" defTabSz="257144">
              <a:spcBef>
                <a:spcPts val="479"/>
              </a:spcBef>
            </a:pPr>
            <a:r>
              <a:rPr lang="nb-NO" sz="1575" dirty="0" err="1" smtClean="0">
                <a:solidFill>
                  <a:prstClr val="black"/>
                </a:solidFill>
              </a:rPr>
              <a:t>Veidar</a:t>
            </a:r>
            <a:r>
              <a:rPr lang="nb-NO" sz="1575" dirty="0" smtClean="0">
                <a:solidFill>
                  <a:prstClr val="black"/>
                </a:solidFill>
              </a:rPr>
              <a:t> AS, </a:t>
            </a:r>
            <a:r>
              <a:rPr lang="nb-NO" sz="1575" dirty="0" err="1" smtClean="0">
                <a:solidFill>
                  <a:prstClr val="black"/>
                </a:solidFill>
              </a:rPr>
              <a:t>Linebåt</a:t>
            </a:r>
            <a:endParaRPr lang="nb-NO" sz="1575" dirty="0" smtClean="0">
              <a:solidFill>
                <a:prstClr val="black"/>
              </a:solidFill>
            </a:endParaRPr>
          </a:p>
          <a:p>
            <a:pPr lvl="0" defTabSz="257144">
              <a:spcBef>
                <a:spcPts val="479"/>
              </a:spcBef>
            </a:pPr>
            <a:endParaRPr lang="nb-NO" sz="1575" dirty="0">
              <a:solidFill>
                <a:prstClr val="black"/>
              </a:solidFill>
            </a:endParaRPr>
          </a:p>
        </p:txBody>
      </p:sp>
    </p:spTree>
    <p:extLst>
      <p:ext uri="{BB962C8B-B14F-4D97-AF65-F5344CB8AC3E}">
        <p14:creationId xmlns:p14="http://schemas.microsoft.com/office/powerpoint/2010/main" val="37975756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2050" name="Picture 2" descr="http://www.skipsrevyen.no/wp-content/uploads/2016/06/render-HQ1-696x4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21682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p:cNvPicPr>
            <a:picLocks noChangeAspect="1"/>
          </p:cNvPicPr>
          <p:nvPr/>
        </p:nvPicPr>
        <p:blipFill>
          <a:blip r:embed="rId4"/>
          <a:stretch>
            <a:fillRect/>
          </a:stretch>
        </p:blipFill>
        <p:spPr>
          <a:xfrm rot="20582578">
            <a:off x="600185" y="194208"/>
            <a:ext cx="2995291" cy="3014843"/>
          </a:xfrm>
          <a:prstGeom prst="rect">
            <a:avLst/>
          </a:prstGeom>
        </p:spPr>
      </p:pic>
    </p:spTree>
    <p:extLst>
      <p:ext uri="{BB962C8B-B14F-4D97-AF65-F5344CB8AC3E}">
        <p14:creationId xmlns:p14="http://schemas.microsoft.com/office/powerpoint/2010/main" val="7816058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30" b="7830"/>
          <a:stretch>
            <a:fillRect/>
          </a:stretch>
        </p:blipFill>
        <p:spPr>
          <a:prstGeom prst="rect">
            <a:avLst/>
          </a:prstGeom>
        </p:spPr>
      </p:pic>
      <p:sp>
        <p:nvSpPr>
          <p:cNvPr id="3" name="Plassholder for tekst 2"/>
          <p:cNvSpPr>
            <a:spLocks noGrp="1"/>
          </p:cNvSpPr>
          <p:nvPr>
            <p:ph type="body" sz="quarter" idx="14"/>
          </p:nvPr>
        </p:nvSpPr>
        <p:spPr/>
        <p:txBody>
          <a:bodyPr/>
          <a:lstStyle/>
          <a:p>
            <a:endParaRPr lang="nb-NO"/>
          </a:p>
        </p:txBody>
      </p:sp>
      <p:sp>
        <p:nvSpPr>
          <p:cNvPr id="4" name="Plassholder for tekst 3"/>
          <p:cNvSpPr>
            <a:spLocks noGrp="1"/>
          </p:cNvSpPr>
          <p:nvPr>
            <p:ph type="body" sz="quarter" idx="15"/>
          </p:nvPr>
        </p:nvSpPr>
        <p:spPr>
          <a:xfrm>
            <a:off x="0" y="3157635"/>
            <a:ext cx="3179176" cy="1191604"/>
          </a:xfrm>
        </p:spPr>
        <p:txBody>
          <a:bodyPr>
            <a:normAutofit fontScale="92500" lnSpcReduction="10000"/>
          </a:bodyPr>
          <a:lstStyle/>
          <a:p>
            <a:r>
              <a:rPr lang="nb-NO" dirty="0" smtClean="0"/>
              <a:t>Støtte til infrastruktur til kommunale- og fylkeskommunale transporttjenester</a:t>
            </a:r>
            <a:endParaRPr lang="nb-NO" dirty="0"/>
          </a:p>
        </p:txBody>
      </p:sp>
    </p:spTree>
    <p:extLst>
      <p:ext uri="{BB962C8B-B14F-4D97-AF65-F5344CB8AC3E}">
        <p14:creationId xmlns:p14="http://schemas.microsoft.com/office/powerpoint/2010/main" val="3290315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p:cNvPicPr>
            <a:picLocks noGrp="1" noChangeAspect="1"/>
          </p:cNvPicPr>
          <p:nvPr>
            <p:ph type="pic" sz="quarter" idx="10"/>
          </p:nvPr>
        </p:nvPicPr>
        <p:blipFill>
          <a:blip r:embed="rId3"/>
          <a:srcRect l="20378" r="20378"/>
          <a:stretch>
            <a:fillRect/>
          </a:stretch>
        </p:blipFill>
        <p:spPr>
          <a:prstGeom prst="rect">
            <a:avLst/>
          </a:prstGeom>
        </p:spPr>
      </p:pic>
      <p:sp>
        <p:nvSpPr>
          <p:cNvPr id="3" name="Plassholder for innhold 2"/>
          <p:cNvSpPr>
            <a:spLocks noGrp="1"/>
          </p:cNvSpPr>
          <p:nvPr>
            <p:ph idx="14"/>
          </p:nvPr>
        </p:nvSpPr>
        <p:spPr/>
        <p:txBody>
          <a:bodyPr>
            <a:noAutofit/>
          </a:bodyPr>
          <a:lstStyle/>
          <a:p>
            <a:r>
              <a:rPr lang="nb-NO" sz="1200" dirty="0" smtClean="0"/>
              <a:t>Halvårlige utlysninger </a:t>
            </a:r>
          </a:p>
          <a:p>
            <a:pPr marL="432000" lvl="1"/>
            <a:r>
              <a:rPr lang="nb-NO" sz="1050" dirty="0" smtClean="0"/>
              <a:t> 82 </a:t>
            </a:r>
            <a:r>
              <a:rPr lang="nb-NO" sz="1050" dirty="0"/>
              <a:t>MNOK, 13  prosjekt– mai 2016</a:t>
            </a:r>
          </a:p>
          <a:p>
            <a:pPr marL="432000" lvl="1"/>
            <a:r>
              <a:rPr lang="nb-NO" sz="1050" dirty="0" smtClean="0"/>
              <a:t>140 </a:t>
            </a:r>
            <a:r>
              <a:rPr lang="nb-NO" sz="1050" dirty="0"/>
              <a:t>MNOK, 22 prosjekt – desember </a:t>
            </a:r>
            <a:r>
              <a:rPr lang="nb-NO" sz="1050" dirty="0" smtClean="0"/>
              <a:t>2016</a:t>
            </a:r>
          </a:p>
          <a:p>
            <a:pPr marL="432000" lvl="1"/>
            <a:r>
              <a:rPr lang="nb-NO" sz="1050" dirty="0" smtClean="0"/>
              <a:t>118 MNOK, 20 prosjekt – mars 2017</a:t>
            </a:r>
          </a:p>
          <a:p>
            <a:pPr marL="330762" lvl="1" indent="0">
              <a:buNone/>
            </a:pPr>
            <a:endParaRPr lang="nb-NO" sz="1200" dirty="0"/>
          </a:p>
          <a:p>
            <a:r>
              <a:rPr lang="nb-NO" sz="1200" dirty="0"/>
              <a:t>Søkere konkurrerer om midlene</a:t>
            </a:r>
          </a:p>
          <a:p>
            <a:pPr marL="432000" lvl="1"/>
            <a:r>
              <a:rPr lang="nb-NO" sz="1050" dirty="0"/>
              <a:t>Rangeres etter høyest potensial pr støttekrone – de beste prosjektene blir </a:t>
            </a:r>
            <a:r>
              <a:rPr lang="nb-NO" sz="1050" dirty="0" smtClean="0"/>
              <a:t>prioritert</a:t>
            </a:r>
          </a:p>
          <a:p>
            <a:pPr marL="432000" lvl="1"/>
            <a:r>
              <a:rPr lang="nb-NO" sz="1050" dirty="0" smtClean="0"/>
              <a:t>Maks 75% støtte</a:t>
            </a:r>
            <a:endParaRPr lang="nb-NO" sz="1050" dirty="0"/>
          </a:p>
          <a:p>
            <a:endParaRPr lang="nb-NO" sz="1200" b="1" dirty="0" smtClean="0"/>
          </a:p>
          <a:p>
            <a:r>
              <a:rPr lang="nb-NO" sz="1200" b="1" dirty="0" smtClean="0"/>
              <a:t>Ny Utlysning: Søknadsfrist </a:t>
            </a:r>
            <a:r>
              <a:rPr lang="nb-NO" sz="1200" b="1" dirty="0"/>
              <a:t>er </a:t>
            </a:r>
            <a:r>
              <a:rPr lang="nb-NO" sz="1200" b="1" dirty="0" smtClean="0"/>
              <a:t>20. september 					2017 </a:t>
            </a:r>
            <a:r>
              <a:rPr lang="nb-NO" sz="1200" b="1" dirty="0"/>
              <a:t>kl. </a:t>
            </a:r>
            <a:r>
              <a:rPr lang="nb-NO" sz="1200" b="1" dirty="0" smtClean="0"/>
              <a:t>15:00</a:t>
            </a:r>
          </a:p>
          <a:p>
            <a:pPr marL="432000" lvl="1"/>
            <a:r>
              <a:rPr lang="nb-NO" sz="1050" b="1" dirty="0" smtClean="0"/>
              <a:t> Planlegger </a:t>
            </a:r>
            <a:r>
              <a:rPr lang="nb-NO" sz="1050" b="1" dirty="0"/>
              <a:t>å gi tilsagn </a:t>
            </a:r>
            <a:r>
              <a:rPr lang="nb-NO" sz="1050" b="1" dirty="0" smtClean="0"/>
              <a:t>før jul 2017</a:t>
            </a:r>
            <a:endParaRPr lang="nb-NO" sz="1050" b="1" dirty="0"/>
          </a:p>
          <a:p>
            <a:pPr lvl="1"/>
            <a:endParaRPr lang="nb-NO" sz="1050" b="1" dirty="0"/>
          </a:p>
        </p:txBody>
      </p:sp>
      <p:sp>
        <p:nvSpPr>
          <p:cNvPr id="2" name="Tittel 1"/>
          <p:cNvSpPr>
            <a:spLocks noGrp="1"/>
          </p:cNvSpPr>
          <p:nvPr>
            <p:ph type="title"/>
          </p:nvPr>
        </p:nvSpPr>
        <p:spPr/>
        <p:txBody>
          <a:bodyPr/>
          <a:lstStyle/>
          <a:p>
            <a:r>
              <a:rPr lang="nb-NO" dirty="0" smtClean="0"/>
              <a:t>Støttetilbud </a:t>
            </a:r>
            <a:r>
              <a:rPr lang="nb-NO" dirty="0" err="1" smtClean="0"/>
              <a:t>landstrøm</a:t>
            </a:r>
            <a:endParaRPr lang="nb-NO" dirty="0"/>
          </a:p>
        </p:txBody>
      </p:sp>
      <p:sp>
        <p:nvSpPr>
          <p:cNvPr id="7" name="Plassholder for tekst 6"/>
          <p:cNvSpPr>
            <a:spLocks noGrp="1"/>
          </p:cNvSpPr>
          <p:nvPr>
            <p:ph type="body" sz="quarter" idx="13"/>
          </p:nvPr>
        </p:nvSpPr>
        <p:spPr/>
        <p:txBody>
          <a:bodyPr/>
          <a:lstStyle/>
          <a:p>
            <a:endParaRPr lang="nb-NO" dirty="0"/>
          </a:p>
        </p:txBody>
      </p:sp>
      <p:sp>
        <p:nvSpPr>
          <p:cNvPr id="4" name="Plassholder for lysbildenummer 3"/>
          <p:cNvSpPr>
            <a:spLocks noGrp="1"/>
          </p:cNvSpPr>
          <p:nvPr>
            <p:ph type="sldNum" sz="quarter" idx="4294967295"/>
          </p:nvPr>
        </p:nvSpPr>
        <p:spPr/>
        <p:txBody>
          <a:bodyPr/>
          <a:lstStyle/>
          <a:p>
            <a:fld id="{A333CFD3-7900-4DDF-8F91-05CA1D842E1D}" type="slidenum">
              <a:rPr lang="nb-NO" smtClean="0"/>
              <a:pPr/>
              <a:t>15</a:t>
            </a:fld>
            <a:endParaRPr lang="nb-NO"/>
          </a:p>
        </p:txBody>
      </p:sp>
    </p:spTree>
    <p:extLst>
      <p:ext uri="{BB962C8B-B14F-4D97-AF65-F5344CB8AC3E}">
        <p14:creationId xmlns:p14="http://schemas.microsoft.com/office/powerpoint/2010/main" val="3909689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nb-NO" dirty="0" smtClean="0"/>
              <a:t>Hvordan søke støtte?</a:t>
            </a:r>
            <a:endParaRPr lang="nb-NO" dirty="0"/>
          </a:p>
        </p:txBody>
      </p:sp>
      <p:sp>
        <p:nvSpPr>
          <p:cNvPr id="7" name="Plassholder for innhold 6"/>
          <p:cNvSpPr>
            <a:spLocks noGrp="1"/>
          </p:cNvSpPr>
          <p:nvPr>
            <p:ph idx="1"/>
          </p:nvPr>
        </p:nvSpPr>
        <p:spPr/>
        <p:txBody>
          <a:bodyPr/>
          <a:lstStyle/>
          <a:p>
            <a:pPr marL="0" indent="0">
              <a:buNone/>
            </a:pPr>
            <a:r>
              <a:rPr lang="nb-NO" dirty="0" smtClean="0"/>
              <a:t>Gå inn på programsiden: </a:t>
            </a:r>
            <a:r>
              <a:rPr lang="nb-NO" dirty="0" smtClean="0">
                <a:solidFill>
                  <a:schemeClr val="tx2">
                    <a:lumMod val="75000"/>
                    <a:lumOff val="25000"/>
                  </a:schemeClr>
                </a:solidFill>
                <a:hlinkClick r:id="rId3"/>
              </a:rPr>
              <a:t>www.enova.no/bedrift/transport</a:t>
            </a:r>
            <a:endParaRPr lang="nb-NO" dirty="0" smtClean="0">
              <a:solidFill>
                <a:schemeClr val="tx2">
                  <a:lumMod val="75000"/>
                  <a:lumOff val="25000"/>
                </a:schemeClr>
              </a:solidFill>
            </a:endParaRPr>
          </a:p>
          <a:p>
            <a:pPr marL="0" indent="0">
              <a:buNone/>
            </a:pPr>
            <a:endParaRPr lang="nb-NO" dirty="0" smtClean="0">
              <a:solidFill>
                <a:schemeClr val="tx2">
                  <a:lumMod val="75000"/>
                  <a:lumOff val="25000"/>
                </a:schemeClr>
              </a:solidFill>
            </a:endParaRPr>
          </a:p>
          <a:p>
            <a:pPr marL="0" indent="0">
              <a:buNone/>
            </a:pPr>
            <a:endParaRPr lang="nb-NO" dirty="0">
              <a:solidFill>
                <a:schemeClr val="tx2">
                  <a:lumMod val="75000"/>
                  <a:lumOff val="25000"/>
                </a:schemeClr>
              </a:solidFill>
            </a:endParaRPr>
          </a:p>
          <a:p>
            <a:pPr marL="0" indent="0">
              <a:buNone/>
            </a:pPr>
            <a:endParaRPr lang="nb-NO" dirty="0">
              <a:solidFill>
                <a:schemeClr val="tx2">
                  <a:lumMod val="75000"/>
                  <a:lumOff val="25000"/>
                </a:schemeClr>
              </a:solidFill>
            </a:endParaRPr>
          </a:p>
          <a:p>
            <a:pPr marL="0" indent="0">
              <a:buNone/>
            </a:pPr>
            <a:endParaRPr lang="nb-NO" dirty="0"/>
          </a:p>
        </p:txBody>
      </p:sp>
      <p:sp>
        <p:nvSpPr>
          <p:cNvPr id="8" name="Plassholder for tekst 7"/>
          <p:cNvSpPr>
            <a:spLocks noGrp="1"/>
          </p:cNvSpPr>
          <p:nvPr>
            <p:ph type="body" sz="quarter" idx="13"/>
          </p:nvPr>
        </p:nvSpPr>
        <p:spPr/>
        <p:txBody>
          <a:bodyPr/>
          <a:lstStyle/>
          <a:p>
            <a:endParaRPr lang="nb-NO" dirty="0"/>
          </a:p>
        </p:txBody>
      </p:sp>
      <p:pic>
        <p:nvPicPr>
          <p:cNvPr id="2" name="Bilde 1"/>
          <p:cNvPicPr>
            <a:picLocks noChangeAspect="1"/>
          </p:cNvPicPr>
          <p:nvPr/>
        </p:nvPicPr>
        <p:blipFill rotWithShape="1">
          <a:blip r:embed="rId4"/>
          <a:srcRect t="1340" b="1968"/>
          <a:stretch/>
        </p:blipFill>
        <p:spPr>
          <a:xfrm>
            <a:off x="789903" y="1811044"/>
            <a:ext cx="4198120" cy="3053919"/>
          </a:xfrm>
          <a:prstGeom prst="rect">
            <a:avLst/>
          </a:prstGeom>
        </p:spPr>
      </p:pic>
    </p:spTree>
    <p:extLst>
      <p:ext uri="{BB962C8B-B14F-4D97-AF65-F5344CB8AC3E}">
        <p14:creationId xmlns:p14="http://schemas.microsoft.com/office/powerpoint/2010/main" val="60107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1"/>
          <p:cNvSpPr txBox="1">
            <a:spLocks/>
          </p:cNvSpPr>
          <p:nvPr/>
        </p:nvSpPr>
        <p:spPr>
          <a:xfrm>
            <a:off x="2707724" y="2936240"/>
            <a:ext cx="4033352" cy="1585453"/>
          </a:xfrm>
          <a:prstGeom prst="rect">
            <a:avLst/>
          </a:prstGeom>
        </p:spPr>
        <p:txBody>
          <a:bodyPr vert="horz" lIns="0" tIns="0" rIns="0" bIns="0" rtlCol="0" anchor="b" anchorCtr="0">
            <a:normAutofit/>
          </a:bodyPr>
          <a:lstStyle>
            <a:lvl1pPr marL="0" indent="0" algn="ctr" defTabSz="257144" rtl="0" eaLnBrk="1" latinLnBrk="0" hangingPunct="1">
              <a:lnSpc>
                <a:spcPct val="100000"/>
              </a:lnSpc>
              <a:spcBef>
                <a:spcPts val="0"/>
              </a:spcBef>
              <a:buFont typeface="Arial" panose="020B0604020202020204" pitchFamily="34" charset="0"/>
              <a:buNone/>
              <a:defRPr sz="975" kern="1200">
                <a:solidFill>
                  <a:schemeClr val="tx1"/>
                </a:solidFill>
                <a:latin typeface="+mn-lt"/>
                <a:ea typeface="+mn-ea"/>
                <a:cs typeface="+mn-cs"/>
              </a:defRPr>
            </a:lvl1pPr>
            <a:lvl2pPr marL="202475" indent="-101238" algn="l" defTabSz="257144" rtl="0" eaLnBrk="1" latinLnBrk="0" hangingPunct="1">
              <a:lnSpc>
                <a:spcPct val="100000"/>
              </a:lnSpc>
              <a:spcBef>
                <a:spcPts val="0"/>
              </a:spcBef>
              <a:buFont typeface="Arial" panose="020B0604020202020204" pitchFamily="34" charset="0"/>
              <a:buChar char="•"/>
              <a:defRPr sz="825" kern="1200">
                <a:solidFill>
                  <a:schemeClr val="tx1"/>
                </a:solidFill>
                <a:latin typeface="+mn-lt"/>
                <a:ea typeface="+mn-ea"/>
                <a:cs typeface="+mn-cs"/>
              </a:defRPr>
            </a:lvl2pPr>
            <a:lvl3pPr marL="303713" indent="-101238" algn="l" defTabSz="257144" rtl="0" eaLnBrk="1" latinLnBrk="0" hangingPunct="1">
              <a:lnSpc>
                <a:spcPct val="100000"/>
              </a:lnSpc>
              <a:spcBef>
                <a:spcPts val="0"/>
              </a:spcBef>
              <a:buFont typeface="Arial" panose="020B0604020202020204" pitchFamily="34" charset="0"/>
              <a:buChar char="•"/>
              <a:defRPr sz="675" kern="1200">
                <a:solidFill>
                  <a:schemeClr val="tx1"/>
                </a:solidFill>
                <a:latin typeface="+mn-lt"/>
                <a:ea typeface="+mn-ea"/>
                <a:cs typeface="+mn-cs"/>
              </a:defRPr>
            </a:lvl3pPr>
            <a:lvl4pPr marL="404949" indent="-101238" algn="l" defTabSz="257144" rtl="0" eaLnBrk="1" latinLnBrk="0" hangingPunct="1">
              <a:lnSpc>
                <a:spcPct val="100000"/>
              </a:lnSpc>
              <a:spcBef>
                <a:spcPts val="0"/>
              </a:spcBef>
              <a:buFont typeface="Arial" panose="020B0604020202020204" pitchFamily="34" charset="0"/>
              <a:buChar char="•"/>
              <a:defRPr sz="600" kern="1200">
                <a:solidFill>
                  <a:schemeClr val="tx1"/>
                </a:solidFill>
                <a:latin typeface="+mn-lt"/>
                <a:ea typeface="+mn-ea"/>
                <a:cs typeface="+mn-cs"/>
              </a:defRPr>
            </a:lvl4pPr>
            <a:lvl5pPr marL="506187" indent="-101238" algn="l" defTabSz="257144" rtl="0" eaLnBrk="1" latinLnBrk="0" hangingPunct="1">
              <a:lnSpc>
                <a:spcPct val="100000"/>
              </a:lnSpc>
              <a:spcBef>
                <a:spcPts val="0"/>
              </a:spcBef>
              <a:buFont typeface="Arial" panose="020B0604020202020204" pitchFamily="34" charset="0"/>
              <a:buChar char="•"/>
              <a:defRPr sz="600" kern="1200">
                <a:solidFill>
                  <a:schemeClr val="tx1"/>
                </a:solidFill>
                <a:latin typeface="+mn-lt"/>
                <a:ea typeface="+mn-ea"/>
                <a:cs typeface="+mn-cs"/>
              </a:defRPr>
            </a:lvl5pPr>
            <a:lvl6pPr marL="707143" indent="-64286" algn="l" defTabSz="257144" rtl="0" eaLnBrk="1" latinLnBrk="0" hangingPunct="1">
              <a:lnSpc>
                <a:spcPct val="90000"/>
              </a:lnSpc>
              <a:spcBef>
                <a:spcPts val="141"/>
              </a:spcBef>
              <a:buFont typeface="Arial" panose="020B0604020202020204" pitchFamily="34" charset="0"/>
              <a:buChar char="•"/>
              <a:defRPr sz="525" kern="1200">
                <a:solidFill>
                  <a:schemeClr val="tx1"/>
                </a:solidFill>
                <a:latin typeface="+mn-lt"/>
                <a:ea typeface="+mn-ea"/>
                <a:cs typeface="+mn-cs"/>
              </a:defRPr>
            </a:lvl6pPr>
            <a:lvl7pPr marL="835715" indent="-64286" algn="l" defTabSz="257144" rtl="0" eaLnBrk="1" latinLnBrk="0" hangingPunct="1">
              <a:lnSpc>
                <a:spcPct val="90000"/>
              </a:lnSpc>
              <a:spcBef>
                <a:spcPts val="141"/>
              </a:spcBef>
              <a:buFont typeface="Arial" panose="020B0604020202020204" pitchFamily="34" charset="0"/>
              <a:buChar char="•"/>
              <a:defRPr sz="525" kern="1200">
                <a:solidFill>
                  <a:schemeClr val="tx1"/>
                </a:solidFill>
                <a:latin typeface="+mn-lt"/>
                <a:ea typeface="+mn-ea"/>
                <a:cs typeface="+mn-cs"/>
              </a:defRPr>
            </a:lvl7pPr>
            <a:lvl8pPr marL="964286" indent="-64286" algn="l" defTabSz="257144" rtl="0" eaLnBrk="1" latinLnBrk="0" hangingPunct="1">
              <a:lnSpc>
                <a:spcPct val="90000"/>
              </a:lnSpc>
              <a:spcBef>
                <a:spcPts val="141"/>
              </a:spcBef>
              <a:buFont typeface="Arial" panose="020B0604020202020204" pitchFamily="34" charset="0"/>
              <a:buChar char="•"/>
              <a:defRPr sz="525" kern="1200">
                <a:solidFill>
                  <a:schemeClr val="tx1"/>
                </a:solidFill>
                <a:latin typeface="+mn-lt"/>
                <a:ea typeface="+mn-ea"/>
                <a:cs typeface="+mn-cs"/>
              </a:defRPr>
            </a:lvl8pPr>
            <a:lvl9pPr marL="1092857" indent="-64286" algn="l" defTabSz="257144" rtl="0" eaLnBrk="1" latinLnBrk="0" hangingPunct="1">
              <a:lnSpc>
                <a:spcPct val="90000"/>
              </a:lnSpc>
              <a:spcBef>
                <a:spcPts val="141"/>
              </a:spcBef>
              <a:buFont typeface="Arial" panose="020B0604020202020204" pitchFamily="34" charset="0"/>
              <a:buChar char="•"/>
              <a:defRPr sz="525" kern="1200">
                <a:solidFill>
                  <a:schemeClr val="tx1"/>
                </a:solidFill>
                <a:latin typeface="+mn-lt"/>
                <a:ea typeface="+mn-ea"/>
                <a:cs typeface="+mn-cs"/>
              </a:defRPr>
            </a:lvl9pPr>
          </a:lstStyle>
          <a:p>
            <a:r>
              <a:rPr lang="nb-NO" sz="1400" dirty="0" smtClean="0">
                <a:hlinkClick r:id="rId2"/>
              </a:rPr>
              <a:t>www.enova.no/transport</a:t>
            </a:r>
            <a:r>
              <a:rPr lang="nb-NO" sz="1400" dirty="0" smtClean="0"/>
              <a:t>  </a:t>
            </a:r>
            <a:endParaRPr lang="nb-NO" sz="1400" dirty="0"/>
          </a:p>
          <a:p>
            <a:endParaRPr lang="nb-NO" dirty="0" smtClean="0"/>
          </a:p>
          <a:p>
            <a:endParaRPr lang="nb-NO" dirty="0"/>
          </a:p>
          <a:p>
            <a:r>
              <a:rPr lang="nb-NO" dirty="0" smtClean="0"/>
              <a:t>Ingrid </a:t>
            </a:r>
            <a:r>
              <a:rPr lang="nb-NO" dirty="0" smtClean="0"/>
              <a:t>Aune</a:t>
            </a:r>
          </a:p>
          <a:p>
            <a:r>
              <a:rPr lang="nb-NO" dirty="0" smtClean="0"/>
              <a:t>Tlf. </a:t>
            </a:r>
            <a:r>
              <a:rPr lang="nb-NO" dirty="0"/>
              <a:t>928 15 145</a:t>
            </a:r>
            <a:br>
              <a:rPr lang="nb-NO" dirty="0"/>
            </a:br>
            <a:r>
              <a:rPr lang="nb-NO" u="sng" dirty="0">
                <a:hlinkClick r:id="rId3"/>
              </a:rPr>
              <a:t>Ingrid.Aune@enova.no</a:t>
            </a:r>
            <a:endParaRPr lang="nb-NO" dirty="0" smtClean="0"/>
          </a:p>
          <a:p>
            <a:endParaRPr lang="nb-NO" dirty="0"/>
          </a:p>
          <a:p>
            <a:r>
              <a:rPr lang="nb-NO" dirty="0" smtClean="0"/>
              <a:t>Ole Aksel Sivertsen</a:t>
            </a:r>
          </a:p>
          <a:p>
            <a:r>
              <a:rPr lang="nb-NO" dirty="0" smtClean="0"/>
              <a:t>Tlf. 976 76 124</a:t>
            </a:r>
          </a:p>
          <a:p>
            <a:r>
              <a:rPr lang="nb-NO" dirty="0" smtClean="0">
                <a:hlinkClick r:id="rId4"/>
              </a:rPr>
              <a:t>ole.aksel.sivertsen@enova.no</a:t>
            </a:r>
            <a:r>
              <a:rPr lang="nb-NO" dirty="0" smtClean="0"/>
              <a:t> </a:t>
            </a:r>
            <a:endParaRPr lang="nb-NO" dirty="0"/>
          </a:p>
        </p:txBody>
      </p:sp>
    </p:spTree>
    <p:extLst>
      <p:ext uri="{BB962C8B-B14F-4D97-AF65-F5344CB8AC3E}">
        <p14:creationId xmlns:p14="http://schemas.microsoft.com/office/powerpoint/2010/main" val="2164658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1454121" y="461554"/>
            <a:ext cx="6211180" cy="485214"/>
          </a:xfrm>
        </p:spPr>
        <p:txBody>
          <a:bodyPr>
            <a:normAutofit fontScale="90000"/>
          </a:bodyPr>
          <a:lstStyle/>
          <a:p>
            <a:r>
              <a:rPr lang="nb-NO" sz="2400" b="1" dirty="0" smtClean="0"/>
              <a:t>Vårt </a:t>
            </a:r>
            <a:r>
              <a:rPr lang="nb-NO" sz="2400" b="1" dirty="0" smtClean="0"/>
              <a:t>tilbud til deg som privatperson</a:t>
            </a:r>
            <a:r>
              <a:rPr lang="nb-NO" sz="2400" dirty="0"/>
              <a:t/>
            </a:r>
            <a:br>
              <a:rPr lang="nb-NO" sz="2400" dirty="0"/>
            </a:br>
            <a:endParaRPr lang="nb-NO" sz="2400" b="1" dirty="0"/>
          </a:p>
        </p:txBody>
      </p:sp>
      <p:pic>
        <p:nvPicPr>
          <p:cNvPr id="3" name="Plassholder for innhold 2"/>
          <p:cNvPicPr>
            <a:picLocks noGrp="1" noChangeAspect="1"/>
          </p:cNvPicPr>
          <p:nvPr>
            <p:ph idx="1"/>
          </p:nvPr>
        </p:nvPicPr>
        <p:blipFill>
          <a:blip r:embed="rId3"/>
          <a:stretch>
            <a:fillRect/>
          </a:stretch>
        </p:blipFill>
        <p:spPr>
          <a:xfrm>
            <a:off x="1225420" y="946768"/>
            <a:ext cx="5791200" cy="3865440"/>
          </a:xfrm>
          <a:prstGeom prst="rect">
            <a:avLst/>
          </a:prstGeom>
        </p:spPr>
      </p:pic>
      <p:sp>
        <p:nvSpPr>
          <p:cNvPr id="2" name="Rektangel 1"/>
          <p:cNvSpPr/>
          <p:nvPr/>
        </p:nvSpPr>
        <p:spPr>
          <a:xfrm>
            <a:off x="1312756" y="4812208"/>
            <a:ext cx="1926168" cy="307777"/>
          </a:xfrm>
          <a:prstGeom prst="rect">
            <a:avLst/>
          </a:prstGeom>
        </p:spPr>
        <p:txBody>
          <a:bodyPr wrap="none">
            <a:spAutoFit/>
          </a:bodyPr>
          <a:lstStyle/>
          <a:p>
            <a:r>
              <a:rPr lang="nb-NO" dirty="0">
                <a:hlinkClick r:id="rId4"/>
              </a:rPr>
              <a:t>www.enova.no/privat</a:t>
            </a:r>
            <a:r>
              <a:rPr lang="nb-NO" dirty="0"/>
              <a:t> </a:t>
            </a:r>
          </a:p>
        </p:txBody>
      </p:sp>
    </p:spTree>
    <p:extLst>
      <p:ext uri="{BB962C8B-B14F-4D97-AF65-F5344CB8AC3E}">
        <p14:creationId xmlns:p14="http://schemas.microsoft.com/office/powerpoint/2010/main" val="1342334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bilde 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02" b="7802"/>
          <a:stretch>
            <a:fillRect/>
          </a:stretch>
        </p:blipFill>
        <p:spPr/>
      </p:pic>
      <p:sp>
        <p:nvSpPr>
          <p:cNvPr id="5" name="Plassholder for tekst 4"/>
          <p:cNvSpPr>
            <a:spLocks noGrp="1"/>
          </p:cNvSpPr>
          <p:nvPr>
            <p:ph type="body" sz="quarter" idx="14"/>
          </p:nvPr>
        </p:nvSpPr>
        <p:spPr/>
        <p:txBody>
          <a:bodyPr/>
          <a:lstStyle/>
          <a:p>
            <a:endParaRPr lang="nb-NO"/>
          </a:p>
        </p:txBody>
      </p:sp>
      <p:sp>
        <p:nvSpPr>
          <p:cNvPr id="6" name="Plassholder for tekst 5"/>
          <p:cNvSpPr>
            <a:spLocks noGrp="1"/>
          </p:cNvSpPr>
          <p:nvPr>
            <p:ph type="body" sz="quarter" idx="15"/>
          </p:nvPr>
        </p:nvSpPr>
        <p:spPr>
          <a:xfrm>
            <a:off x="-1" y="2949087"/>
            <a:ext cx="3298613" cy="1191604"/>
          </a:xfrm>
        </p:spPr>
        <p:txBody>
          <a:bodyPr>
            <a:normAutofit/>
          </a:bodyPr>
          <a:lstStyle/>
          <a:p>
            <a:r>
              <a:rPr lang="nb-NO" dirty="0" smtClean="0"/>
              <a:t>Livskraftig forandring – </a:t>
            </a:r>
          </a:p>
          <a:p>
            <a:r>
              <a:rPr lang="nb-NO" dirty="0" smtClean="0"/>
              <a:t>veien mot lavutslippssamfunnet</a:t>
            </a:r>
            <a:endParaRPr lang="nb-NO" dirty="0"/>
          </a:p>
        </p:txBody>
      </p:sp>
    </p:spTree>
    <p:extLst>
      <p:ext uri="{BB962C8B-B14F-4D97-AF65-F5344CB8AC3E}">
        <p14:creationId xmlns:p14="http://schemas.microsoft.com/office/powerpoint/2010/main" val="3816289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enova.no/upload_images/540CABF5A9EC49C79ECF145116D443D6.jpg?width=1900"/>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28906" b="2890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tekst 2"/>
          <p:cNvSpPr>
            <a:spLocks noGrp="1"/>
          </p:cNvSpPr>
          <p:nvPr>
            <p:ph type="body" sz="quarter" idx="14"/>
          </p:nvPr>
        </p:nvSpPr>
        <p:spPr/>
        <p:txBody>
          <a:bodyPr/>
          <a:lstStyle/>
          <a:p>
            <a:endParaRPr lang="nb-NO"/>
          </a:p>
        </p:txBody>
      </p:sp>
      <p:sp>
        <p:nvSpPr>
          <p:cNvPr id="4" name="Plassholder for tekst 3"/>
          <p:cNvSpPr>
            <a:spLocks noGrp="1"/>
          </p:cNvSpPr>
          <p:nvPr>
            <p:ph type="body" sz="quarter" idx="15"/>
          </p:nvPr>
        </p:nvSpPr>
        <p:spPr/>
        <p:txBody>
          <a:bodyPr>
            <a:normAutofit/>
          </a:bodyPr>
          <a:lstStyle/>
          <a:p>
            <a:r>
              <a:rPr lang="nb-NO" dirty="0" smtClean="0"/>
              <a:t>Lavutslippssamfunnet forutsetter at flere sektorer elektrifiseres</a:t>
            </a:r>
            <a:endParaRPr lang="nb-NO" dirty="0"/>
          </a:p>
        </p:txBody>
      </p:sp>
    </p:spTree>
    <p:extLst>
      <p:ext uri="{BB962C8B-B14F-4D97-AF65-F5344CB8AC3E}">
        <p14:creationId xmlns:p14="http://schemas.microsoft.com/office/powerpoint/2010/main" val="4161933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02" b="7802"/>
          <a:stretch>
            <a:fillRect/>
          </a:stretch>
        </p:blipFill>
        <p:spPr/>
      </p:pic>
      <p:sp>
        <p:nvSpPr>
          <p:cNvPr id="5" name="Plassholder for tekst 4"/>
          <p:cNvSpPr>
            <a:spLocks noGrp="1"/>
          </p:cNvSpPr>
          <p:nvPr>
            <p:ph type="body" sz="quarter" idx="14"/>
          </p:nvPr>
        </p:nvSpPr>
        <p:spPr/>
        <p:txBody>
          <a:bodyPr/>
          <a:lstStyle/>
          <a:p>
            <a:endParaRPr lang="nb-NO"/>
          </a:p>
        </p:txBody>
      </p:sp>
      <p:sp>
        <p:nvSpPr>
          <p:cNvPr id="6" name="Plassholder for tekst 5"/>
          <p:cNvSpPr>
            <a:spLocks noGrp="1"/>
          </p:cNvSpPr>
          <p:nvPr>
            <p:ph type="body" sz="quarter" idx="15"/>
          </p:nvPr>
        </p:nvSpPr>
        <p:spPr/>
        <p:txBody>
          <a:bodyPr>
            <a:normAutofit fontScale="85000" lnSpcReduction="20000"/>
          </a:bodyPr>
          <a:lstStyle/>
          <a:p>
            <a:r>
              <a:rPr lang="nb-NO" dirty="0"/>
              <a:t>Norge har, med sitt sterke maritime fagmiljø, et betydelig potensial for å kunne bidra til utvikling av ny teknologi og nye løsninger.</a:t>
            </a:r>
            <a:endParaRPr lang="nb-NO" dirty="0"/>
          </a:p>
        </p:txBody>
      </p:sp>
    </p:spTree>
    <p:extLst>
      <p:ext uri="{BB962C8B-B14F-4D97-AF65-F5344CB8AC3E}">
        <p14:creationId xmlns:p14="http://schemas.microsoft.com/office/powerpoint/2010/main" val="3613123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950" b="21950"/>
          <a:stretch>
            <a:fillRect/>
          </a:stretch>
        </p:blipFill>
        <p:spPr/>
      </p:pic>
      <p:sp>
        <p:nvSpPr>
          <p:cNvPr id="3" name="Plassholder for tekst 2"/>
          <p:cNvSpPr>
            <a:spLocks noGrp="1"/>
          </p:cNvSpPr>
          <p:nvPr>
            <p:ph type="body" sz="quarter" idx="14"/>
          </p:nvPr>
        </p:nvSpPr>
        <p:spPr/>
        <p:txBody>
          <a:bodyPr/>
          <a:lstStyle/>
          <a:p>
            <a:endParaRPr lang="nb-NO"/>
          </a:p>
        </p:txBody>
      </p:sp>
      <p:sp>
        <p:nvSpPr>
          <p:cNvPr id="4" name="Plassholder for tekst 3"/>
          <p:cNvSpPr>
            <a:spLocks noGrp="1"/>
          </p:cNvSpPr>
          <p:nvPr>
            <p:ph type="body" sz="quarter" idx="15"/>
          </p:nvPr>
        </p:nvSpPr>
        <p:spPr/>
        <p:txBody>
          <a:bodyPr>
            <a:normAutofit lnSpcReduction="10000"/>
          </a:bodyPr>
          <a:lstStyle/>
          <a:p>
            <a:r>
              <a:rPr lang="nb-NO" dirty="0" smtClean="0"/>
              <a:t>Vi leter etter de neste prosjektene som viser vei til lavutslippssamfunnet</a:t>
            </a:r>
            <a:endParaRPr lang="nb-NO" dirty="0"/>
          </a:p>
        </p:txBody>
      </p:sp>
    </p:spTree>
    <p:extLst>
      <p:ext uri="{BB962C8B-B14F-4D97-AF65-F5344CB8AC3E}">
        <p14:creationId xmlns:p14="http://schemas.microsoft.com/office/powerpoint/2010/main" val="28693048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463" b="6463"/>
          <a:stretch>
            <a:fillRect/>
          </a:stretch>
        </p:blipFill>
        <p:spPr>
          <a:prstGeom prst="rect">
            <a:avLst/>
          </a:prstGeom>
        </p:spPr>
      </p:pic>
      <p:sp>
        <p:nvSpPr>
          <p:cNvPr id="3" name="Plassholder for tekst 2"/>
          <p:cNvSpPr>
            <a:spLocks noGrp="1"/>
          </p:cNvSpPr>
          <p:nvPr>
            <p:ph type="body" sz="quarter" idx="14"/>
          </p:nvPr>
        </p:nvSpPr>
        <p:spPr/>
        <p:txBody>
          <a:bodyPr/>
          <a:lstStyle/>
          <a:p>
            <a:endParaRPr lang="nb-NO"/>
          </a:p>
        </p:txBody>
      </p:sp>
      <p:sp>
        <p:nvSpPr>
          <p:cNvPr id="4" name="Plassholder for tekst 3"/>
          <p:cNvSpPr>
            <a:spLocks noGrp="1"/>
          </p:cNvSpPr>
          <p:nvPr>
            <p:ph type="body" sz="quarter" idx="15"/>
          </p:nvPr>
        </p:nvSpPr>
        <p:spPr/>
        <p:txBody>
          <a:bodyPr>
            <a:normAutofit/>
          </a:bodyPr>
          <a:lstStyle/>
          <a:p>
            <a:r>
              <a:rPr lang="nb-NO" dirty="0"/>
              <a:t>1 103 millioner </a:t>
            </a:r>
            <a:r>
              <a:rPr lang="nb-NO" dirty="0" smtClean="0"/>
              <a:t>kroner til transportsektoren i 2016</a:t>
            </a:r>
            <a:endParaRPr lang="nb-NO" dirty="0"/>
          </a:p>
        </p:txBody>
      </p:sp>
    </p:spTree>
    <p:extLst>
      <p:ext uri="{BB962C8B-B14F-4D97-AF65-F5344CB8AC3E}">
        <p14:creationId xmlns:p14="http://schemas.microsoft.com/office/powerpoint/2010/main" val="1295013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4"/>
          </p:nvPr>
        </p:nvSpPr>
        <p:spPr>
          <a:xfrm>
            <a:off x="4982450" y="1716258"/>
            <a:ext cx="3834729" cy="3012728"/>
          </a:xfrm>
        </p:spPr>
        <p:txBody>
          <a:bodyPr>
            <a:normAutofit/>
          </a:bodyPr>
          <a:lstStyle/>
          <a:p>
            <a:pPr marL="0" indent="0">
              <a:buNone/>
            </a:pPr>
            <a:r>
              <a:rPr lang="nb-NO" sz="1000" dirty="0" smtClean="0"/>
              <a:t>Med midlene i Energifondet skal </a:t>
            </a:r>
            <a:r>
              <a:rPr lang="nb-NO" sz="1000" dirty="0" err="1" smtClean="0"/>
              <a:t>Enova</a:t>
            </a:r>
            <a:r>
              <a:rPr lang="nb-NO" sz="1000" dirty="0" smtClean="0"/>
              <a:t> fremme:</a:t>
            </a:r>
          </a:p>
          <a:p>
            <a:pPr lvl="1"/>
            <a:endParaRPr lang="nb-NO" sz="1000" dirty="0" smtClean="0"/>
          </a:p>
          <a:p>
            <a:pPr lvl="1"/>
            <a:r>
              <a:rPr lang="nb-NO" sz="1000" dirty="0" smtClean="0"/>
              <a:t>Reduserte klimagassutslipp som bidrar til å oppfylle Norges klimaforpliktelse for 2030</a:t>
            </a:r>
          </a:p>
          <a:p>
            <a:pPr lvl="1"/>
            <a:endParaRPr lang="nb-NO" sz="1000" dirty="0" smtClean="0"/>
          </a:p>
          <a:p>
            <a:pPr lvl="1"/>
            <a:r>
              <a:rPr lang="nb-NO" sz="1000" dirty="0" smtClean="0"/>
              <a:t>Økt innovasjon innen energi- og klimateknologi tilpasset omstillingen til lavutslippssamfunnet</a:t>
            </a:r>
          </a:p>
          <a:p>
            <a:pPr lvl="1"/>
            <a:endParaRPr lang="nb-NO" sz="1000" dirty="0" smtClean="0"/>
          </a:p>
          <a:p>
            <a:pPr lvl="1"/>
            <a:r>
              <a:rPr lang="nb-NO" sz="1000" dirty="0" smtClean="0"/>
              <a:t>Styrket forsyningssikkerhet gjennom fleksibel og effektiv effekt- og energibruk</a:t>
            </a:r>
          </a:p>
          <a:p>
            <a:pPr lvl="1"/>
            <a:endParaRPr lang="nb-NO" sz="1000" dirty="0" smtClean="0"/>
          </a:p>
          <a:p>
            <a:pPr lvl="1"/>
            <a:endParaRPr lang="nb-NO" sz="1000" dirty="0" smtClean="0"/>
          </a:p>
          <a:p>
            <a:pPr marL="101237" lvl="1" indent="0">
              <a:buNone/>
            </a:pPr>
            <a:r>
              <a:rPr lang="nb-NO" sz="1000" dirty="0" err="1" smtClean="0"/>
              <a:t>Enova</a:t>
            </a:r>
            <a:r>
              <a:rPr lang="nb-NO" sz="1000" dirty="0" smtClean="0"/>
              <a:t> skal etablere virkemidler med sikte på å oppnå varige markedsendringer. Energieffektive og klimaeffektive løsninger bør på sikt bli foretrukket uten støtte. Aktiviteten kan rettes inn mot alle sektorer. </a:t>
            </a:r>
          </a:p>
          <a:p>
            <a:pPr lvl="1"/>
            <a:endParaRPr lang="nb-NO" sz="1000" dirty="0" smtClean="0"/>
          </a:p>
        </p:txBody>
      </p:sp>
      <p:sp>
        <p:nvSpPr>
          <p:cNvPr id="2" name="Tittel 1"/>
          <p:cNvSpPr>
            <a:spLocks noGrp="1"/>
          </p:cNvSpPr>
          <p:nvPr>
            <p:ph type="title"/>
          </p:nvPr>
        </p:nvSpPr>
        <p:spPr/>
        <p:txBody>
          <a:bodyPr/>
          <a:lstStyle/>
          <a:p>
            <a:r>
              <a:rPr lang="nb-NO" smtClean="0"/>
              <a:t>Oppdraget vårt frem til 2020 </a:t>
            </a:r>
            <a:endParaRPr lang="nb-NO" dirty="0"/>
          </a:p>
        </p:txBody>
      </p:sp>
      <p:sp>
        <p:nvSpPr>
          <p:cNvPr id="5" name="Plassholder for tekst 4"/>
          <p:cNvSpPr>
            <a:spLocks noGrp="1"/>
          </p:cNvSpPr>
          <p:nvPr>
            <p:ph type="body" sz="quarter" idx="13"/>
          </p:nvPr>
        </p:nvSpPr>
        <p:spPr>
          <a:xfrm>
            <a:off x="4982450" y="914400"/>
            <a:ext cx="3834729" cy="801858"/>
          </a:xfrm>
        </p:spPr>
        <p:txBody>
          <a:bodyPr>
            <a:normAutofit/>
          </a:bodyPr>
          <a:lstStyle/>
          <a:p>
            <a:r>
              <a:rPr lang="nb-NO" sz="1000" dirty="0" err="1"/>
              <a:t>Enova</a:t>
            </a:r>
            <a:r>
              <a:rPr lang="nb-NO" sz="1000" dirty="0"/>
              <a:t> er eid av Olje- og energidepartementet og forvalter </a:t>
            </a:r>
            <a:r>
              <a:rPr lang="nb-NO" sz="1000" dirty="0" smtClean="0"/>
              <a:t>avkastningen av Energifondet. Avkastningen, samt påslag på </a:t>
            </a:r>
            <a:r>
              <a:rPr lang="nb-NO" sz="1000" dirty="0" err="1" smtClean="0"/>
              <a:t>nettariffen</a:t>
            </a:r>
            <a:r>
              <a:rPr lang="nb-NO" sz="1000" dirty="0" smtClean="0"/>
              <a:t> investeres i prosjekter som bidrar til å nå de mål som er satt for </a:t>
            </a:r>
            <a:r>
              <a:rPr lang="nb-NO" sz="1000" dirty="0" err="1" smtClean="0"/>
              <a:t>Enova</a:t>
            </a:r>
            <a:r>
              <a:rPr lang="nb-NO" sz="1000" dirty="0" smtClean="0"/>
              <a:t> og Energifondet.  </a:t>
            </a:r>
            <a:endParaRPr lang="nb-NO" sz="1000" dirty="0"/>
          </a:p>
        </p:txBody>
      </p:sp>
      <p:sp>
        <p:nvSpPr>
          <p:cNvPr id="4" name="Plassholder for lysbildenummer 3"/>
          <p:cNvSpPr>
            <a:spLocks noGrp="1"/>
          </p:cNvSpPr>
          <p:nvPr>
            <p:ph type="sldNum" sz="quarter" idx="4294967295"/>
          </p:nvPr>
        </p:nvSpPr>
        <p:spPr>
          <a:xfrm>
            <a:off x="8739188" y="4738688"/>
            <a:ext cx="404812" cy="80962"/>
          </a:xfrm>
        </p:spPr>
        <p:txBody>
          <a:bodyPr/>
          <a:lstStyle/>
          <a:p>
            <a:fld id="{A333CFD3-7900-4DDF-8F91-05CA1D842E1D}" type="slidenum">
              <a:rPr lang="nb-NO" smtClean="0"/>
              <a:pPr/>
              <a:t>7</a:t>
            </a:fld>
            <a:endParaRPr lang="nb-NO"/>
          </a:p>
        </p:txBody>
      </p:sp>
      <p:sp>
        <p:nvSpPr>
          <p:cNvPr id="7" name="Plassholder for bilde 6"/>
          <p:cNvSpPr>
            <a:spLocks noGrp="1"/>
          </p:cNvSpPr>
          <p:nvPr>
            <p:ph type="pic" sz="quarter" idx="10"/>
          </p:nvPr>
        </p:nvSpPr>
        <p:spPr/>
      </p:sp>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4407"/>
            <a:ext cx="4571705" cy="6856752"/>
          </a:xfrm>
          <a:prstGeom prst="rect">
            <a:avLst/>
          </a:prstGeom>
        </p:spPr>
      </p:pic>
    </p:spTree>
    <p:extLst>
      <p:ext uri="{BB962C8B-B14F-4D97-AF65-F5344CB8AC3E}">
        <p14:creationId xmlns:p14="http://schemas.microsoft.com/office/powerpoint/2010/main" val="104869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782"/>
            <a:ext cx="9144000" cy="3990975"/>
          </a:xfrm>
          <a:prstGeom prst="rect">
            <a:avLst/>
          </a:prstGeom>
        </p:spPr>
      </p:pic>
      <p:sp>
        <p:nvSpPr>
          <p:cNvPr id="13" name="TekstSylinder 12"/>
          <p:cNvSpPr txBox="1"/>
          <p:nvPr/>
        </p:nvSpPr>
        <p:spPr>
          <a:xfrm>
            <a:off x="3850814" y="3730208"/>
            <a:ext cx="1182362" cy="33855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nb-NO" sz="800" dirty="0"/>
              <a:t>Fullskala innovativ </a:t>
            </a:r>
            <a:r>
              <a:rPr lang="nb-NO" sz="800" dirty="0" smtClean="0"/>
              <a:t>teknologi</a:t>
            </a:r>
            <a:endParaRPr lang="nb-NO" sz="800" dirty="0"/>
          </a:p>
        </p:txBody>
      </p:sp>
      <p:sp>
        <p:nvSpPr>
          <p:cNvPr id="14" name="TekstSylinder 13"/>
          <p:cNvSpPr txBox="1"/>
          <p:nvPr/>
        </p:nvSpPr>
        <p:spPr>
          <a:xfrm>
            <a:off x="2554657" y="3730208"/>
            <a:ext cx="1246065" cy="33855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nb-NO" sz="800" dirty="0"/>
              <a:t>Demonstrasjon av ny </a:t>
            </a:r>
            <a:r>
              <a:rPr lang="nb-NO" sz="800" dirty="0" smtClean="0"/>
              <a:t>teknologi</a:t>
            </a:r>
            <a:endParaRPr lang="nb-NO" sz="800" dirty="0"/>
          </a:p>
        </p:txBody>
      </p:sp>
      <p:sp>
        <p:nvSpPr>
          <p:cNvPr id="15" name="TekstSylinder 14"/>
          <p:cNvSpPr txBox="1"/>
          <p:nvPr/>
        </p:nvSpPr>
        <p:spPr>
          <a:xfrm>
            <a:off x="1424457" y="3730208"/>
            <a:ext cx="1096105" cy="338554"/>
          </a:xfrm>
          <a:prstGeom prst="rect">
            <a:avLst/>
          </a:prstGeom>
          <a:ln>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nb-NO" sz="800" dirty="0"/>
              <a:t>Pilotering av ny </a:t>
            </a:r>
            <a:r>
              <a:rPr lang="nb-NO" sz="800" dirty="0" smtClean="0"/>
              <a:t>teknologi</a:t>
            </a:r>
            <a:endParaRPr lang="nb-NO" sz="800" dirty="0"/>
          </a:p>
        </p:txBody>
      </p:sp>
      <p:sp>
        <p:nvSpPr>
          <p:cNvPr id="16" name="TekstSylinder 15"/>
          <p:cNvSpPr txBox="1"/>
          <p:nvPr/>
        </p:nvSpPr>
        <p:spPr>
          <a:xfrm>
            <a:off x="5083267" y="3727376"/>
            <a:ext cx="1976159"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nb-NO" sz="800" dirty="0" smtClean="0"/>
              <a:t>Energi- og klimatiltak i Skip</a:t>
            </a:r>
          </a:p>
          <a:p>
            <a:pPr algn="ctr"/>
            <a:r>
              <a:rPr lang="nb-NO" sz="800" dirty="0" smtClean="0"/>
              <a:t>Infrastruktur i kommunale og fylkeskommunale transporttjenester</a:t>
            </a:r>
          </a:p>
          <a:p>
            <a:pPr algn="ctr"/>
            <a:r>
              <a:rPr lang="nb-NO" sz="800" dirty="0" err="1" smtClean="0"/>
              <a:t>Landstrøm</a:t>
            </a:r>
            <a:endParaRPr lang="nb-NO" sz="800" dirty="0" smtClean="0"/>
          </a:p>
          <a:p>
            <a:pPr algn="ctr"/>
            <a:r>
              <a:rPr lang="nb-NO" sz="800" dirty="0" smtClean="0"/>
              <a:t>Ladeinfrastruktur</a:t>
            </a:r>
          </a:p>
          <a:p>
            <a:pPr algn="ctr"/>
            <a:r>
              <a:rPr lang="nb-NO" sz="800" dirty="0"/>
              <a:t>Energi- og klimatiltak i Landtransport</a:t>
            </a:r>
          </a:p>
          <a:p>
            <a:pPr algn="ctr"/>
            <a:r>
              <a:rPr lang="nb-NO" sz="800" dirty="0"/>
              <a:t>Biogass og </a:t>
            </a:r>
            <a:r>
              <a:rPr lang="nb-NO" sz="800" dirty="0" smtClean="0"/>
              <a:t>biodrivstoff</a:t>
            </a:r>
            <a:endParaRPr lang="nb-NO" sz="800" dirty="0"/>
          </a:p>
        </p:txBody>
      </p:sp>
    </p:spTree>
    <p:extLst>
      <p:ext uri="{BB962C8B-B14F-4D97-AF65-F5344CB8AC3E}">
        <p14:creationId xmlns:p14="http://schemas.microsoft.com/office/powerpoint/2010/main" val="12997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bilde 8"/>
          <p:cNvSpPr>
            <a:spLocks noGrp="1"/>
          </p:cNvSpPr>
          <p:nvPr>
            <p:ph type="pic" sz="quarter" idx="13"/>
          </p:nvPr>
        </p:nvSpPr>
        <p:spPr/>
      </p:sp>
      <p:sp>
        <p:nvSpPr>
          <p:cNvPr id="10" name="Plassholder for tekst 9"/>
          <p:cNvSpPr>
            <a:spLocks noGrp="1"/>
          </p:cNvSpPr>
          <p:nvPr>
            <p:ph type="body" sz="quarter" idx="14"/>
          </p:nvPr>
        </p:nvSpPr>
        <p:spPr/>
        <p:txBody>
          <a:bodyPr/>
          <a:lstStyle/>
          <a:p>
            <a:endParaRPr lang="nb-NO"/>
          </a:p>
        </p:txBody>
      </p:sp>
      <p:sp>
        <p:nvSpPr>
          <p:cNvPr id="11" name="Plassholder for tekst 10"/>
          <p:cNvSpPr>
            <a:spLocks noGrp="1"/>
          </p:cNvSpPr>
          <p:nvPr>
            <p:ph type="body" sz="quarter" idx="15"/>
          </p:nvPr>
        </p:nvSpPr>
        <p:spPr/>
        <p:txBody>
          <a:bodyPr/>
          <a:lstStyle/>
          <a:p>
            <a:endParaRPr lang="nb-NO"/>
          </a:p>
        </p:txBody>
      </p:sp>
      <p:pic>
        <p:nvPicPr>
          <p:cNvPr id="12" name="Plassholder for bilde 4"/>
          <p:cNvPicPr>
            <a:picLocks noChangeAspect="1"/>
          </p:cNvPicPr>
          <p:nvPr/>
        </p:nvPicPr>
        <p:blipFill>
          <a:blip r:embed="rId3" cstate="print">
            <a:extLst>
              <a:ext uri="{28A0092B-C50C-407E-A947-70E740481C1C}">
                <a14:useLocalDpi xmlns:a14="http://schemas.microsoft.com/office/drawing/2010/main" val="0"/>
              </a:ext>
            </a:extLst>
          </a:blip>
          <a:srcRect l="2870" r="2870"/>
          <a:stretch>
            <a:fillRect/>
          </a:stretch>
        </p:blipFill>
        <p:spPr>
          <a:xfrm>
            <a:off x="0" y="0"/>
            <a:ext cx="9144000" cy="5143500"/>
          </a:xfrm>
          <a:prstGeom prst="rect">
            <a:avLst/>
          </a:prstGeom>
        </p:spPr>
      </p:pic>
      <p:pic>
        <p:nvPicPr>
          <p:cNvPr id="13" name="Bilde 12"/>
          <p:cNvPicPr>
            <a:picLocks noChangeAspect="1"/>
          </p:cNvPicPr>
          <p:nvPr/>
        </p:nvPicPr>
        <p:blipFill>
          <a:blip r:embed="rId4"/>
          <a:stretch>
            <a:fillRect/>
          </a:stretch>
        </p:blipFill>
        <p:spPr>
          <a:xfrm rot="21364726">
            <a:off x="2310689" y="-145083"/>
            <a:ext cx="4856616" cy="4650866"/>
          </a:xfrm>
          <a:prstGeom prst="rect">
            <a:avLst/>
          </a:prstGeom>
        </p:spPr>
      </p:pic>
    </p:spTree>
    <p:extLst>
      <p:ext uri="{BB962C8B-B14F-4D97-AF65-F5344CB8AC3E}">
        <p14:creationId xmlns:p14="http://schemas.microsoft.com/office/powerpoint/2010/main" val="3120980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Enova">
  <a:themeElements>
    <a:clrScheme name="Enova">
      <a:dk1>
        <a:sysClr val="windowText" lastClr="000000"/>
      </a:dk1>
      <a:lt1>
        <a:sysClr val="window" lastClr="FFFFFF"/>
      </a:lt1>
      <a:dk2>
        <a:srgbClr val="021946"/>
      </a:dk2>
      <a:lt2>
        <a:srgbClr val="D0D0D2"/>
      </a:lt2>
      <a:accent1>
        <a:srgbClr val="808185"/>
      </a:accent1>
      <a:accent2>
        <a:srgbClr val="14397F"/>
      </a:accent2>
      <a:accent3>
        <a:srgbClr val="0184BA"/>
      </a:accent3>
      <a:accent4>
        <a:srgbClr val="01AE5E"/>
      </a:accent4>
      <a:accent5>
        <a:srgbClr val="ED3541"/>
      </a:accent5>
      <a:accent6>
        <a:srgbClr val="F8A01B"/>
      </a:accent6>
      <a:hlink>
        <a:srgbClr val="00A6DE"/>
      </a:hlink>
      <a:folHlink>
        <a:srgbClr val="007FB2"/>
      </a:folHlink>
    </a:clrScheme>
    <a:fontScheme name="Egendefinert 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ova-2017-PPT-mal" id="{155024E8-E51F-4D0A-9D07-6FA6193BFBAF}" vid="{B105F240-AD27-4E75-A29E-4D4097C976C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Enova-2017-PPT-mal</Template>
  <TotalTime>524</TotalTime>
  <Words>1333</Words>
  <Application>Microsoft Office PowerPoint</Application>
  <PresentationFormat>Skjermfremvisning (16:9)</PresentationFormat>
  <Paragraphs>166</Paragraphs>
  <Slides>18</Slides>
  <Notes>15</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18</vt:i4>
      </vt:variant>
    </vt:vector>
  </HeadingPairs>
  <TitlesOfParts>
    <vt:vector size="22" baseType="lpstr">
      <vt:lpstr>Arial</vt:lpstr>
      <vt:lpstr>Calibri</vt:lpstr>
      <vt:lpstr>Tahoma</vt:lpstr>
      <vt:lpstr>Enova</vt:lpstr>
      <vt:lpstr>Enova støtter de som går foran</vt:lpstr>
      <vt:lpstr>PowerPoint-presentasjon</vt:lpstr>
      <vt:lpstr>PowerPoint-presentasjon</vt:lpstr>
      <vt:lpstr>PowerPoint-presentasjon</vt:lpstr>
      <vt:lpstr>PowerPoint-presentasjon</vt:lpstr>
      <vt:lpstr>PowerPoint-presentasjon</vt:lpstr>
      <vt:lpstr>Oppdraget vårt frem til 2020 </vt:lpstr>
      <vt:lpstr>PowerPoint-presentasjon</vt:lpstr>
      <vt:lpstr>PowerPoint-presentasjon</vt:lpstr>
      <vt:lpstr>PowerPoint-presentasjon</vt:lpstr>
      <vt:lpstr>PowerPoint-presentasjon</vt:lpstr>
      <vt:lpstr>PowerPoint-presentasjon</vt:lpstr>
      <vt:lpstr>PowerPoint-presentasjon</vt:lpstr>
      <vt:lpstr>PowerPoint-presentasjon</vt:lpstr>
      <vt:lpstr>Støttetilbud landstrøm</vt:lpstr>
      <vt:lpstr>Hvordan søke støtte?</vt:lpstr>
      <vt:lpstr>PowerPoint-presentasjon</vt:lpstr>
      <vt:lpstr>Vårt tilbud til deg som privatperson </vt:lpstr>
    </vt:vector>
  </TitlesOfParts>
  <Company>Enova 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Ole Aksel Sivertsen</dc:creator>
  <cp:lastModifiedBy>Ole Aksel Sivertsen</cp:lastModifiedBy>
  <cp:revision>42</cp:revision>
  <dcterms:created xsi:type="dcterms:W3CDTF">2017-04-28T06:47:38Z</dcterms:created>
  <dcterms:modified xsi:type="dcterms:W3CDTF">2017-09-11T18:13:42Z</dcterms:modified>
</cp:coreProperties>
</file>