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6"/>
  </p:sldMasterIdLst>
  <p:sldIdLst>
    <p:sldId id="256" r:id="rId7"/>
    <p:sldId id="260" r:id="rId8"/>
    <p:sldId id="274" r:id="rId9"/>
    <p:sldId id="259" r:id="rId10"/>
    <p:sldId id="269" r:id="rId11"/>
    <p:sldId id="270" r:id="rId12"/>
    <p:sldId id="267" r:id="rId13"/>
    <p:sldId id="272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rasai\Documents\Utslippstall\Utslipp%20vs%20ta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dirty="0"/>
              <a:t>Utslippsbaner med nødvendige NYE årlige reduksjoner (tonn NOx)</a:t>
            </a:r>
          </a:p>
          <a:p>
            <a:pPr>
              <a:defRPr/>
            </a:pPr>
            <a:endParaRPr lang="nb-N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'Ark1'!$B$5</c:f>
              <c:strCache>
                <c:ptCount val="1"/>
                <c:pt idx="0">
                  <c:v>Utslippstak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</c:spPr>
          <c:cat>
            <c:numRef>
              <c:f>'Ark1'!$A$6:$A$19</c:f>
              <c:numCache>
                <c:formatCode>General</c:formatCode>
                <c:ptCount val="14"/>
                <c:pt idx="0">
                  <c:v>2018</c:v>
                </c:pt>
                <c:pt idx="1">
                  <c:v>2019</c:v>
                </c:pt>
                <c:pt idx="2">
                  <c:v>2019</c:v>
                </c:pt>
                <c:pt idx="3">
                  <c:v>2020</c:v>
                </c:pt>
                <c:pt idx="4">
                  <c:v>2020</c:v>
                </c:pt>
                <c:pt idx="5">
                  <c:v>2021</c:v>
                </c:pt>
                <c:pt idx="6">
                  <c:v>2021</c:v>
                </c:pt>
                <c:pt idx="7">
                  <c:v>2022</c:v>
                </c:pt>
                <c:pt idx="8">
                  <c:v>2022</c:v>
                </c:pt>
                <c:pt idx="9">
                  <c:v>2023</c:v>
                </c:pt>
                <c:pt idx="10">
                  <c:v>2023</c:v>
                </c:pt>
                <c:pt idx="11">
                  <c:v>2024</c:v>
                </c:pt>
                <c:pt idx="12">
                  <c:v>2024</c:v>
                </c:pt>
                <c:pt idx="13">
                  <c:v>2025</c:v>
                </c:pt>
              </c:numCache>
            </c:numRef>
          </c:cat>
          <c:val>
            <c:numRef>
              <c:f>'Ark1'!$B$6:$B$19</c:f>
              <c:numCache>
                <c:formatCode>_ * #,##0_ ;_ * \-#,##0_ ;_ * "-"??_ ;_ @_ </c:formatCode>
                <c:ptCount val="14"/>
                <c:pt idx="0">
                  <c:v>96000000</c:v>
                </c:pt>
                <c:pt idx="1">
                  <c:v>96000000</c:v>
                </c:pt>
                <c:pt idx="2">
                  <c:v>96000000</c:v>
                </c:pt>
                <c:pt idx="3">
                  <c:v>96000000</c:v>
                </c:pt>
                <c:pt idx="4">
                  <c:v>91000000</c:v>
                </c:pt>
                <c:pt idx="5">
                  <c:v>91000000</c:v>
                </c:pt>
                <c:pt idx="6">
                  <c:v>91000000</c:v>
                </c:pt>
                <c:pt idx="7">
                  <c:v>91000000</c:v>
                </c:pt>
                <c:pt idx="8">
                  <c:v>86000000</c:v>
                </c:pt>
                <c:pt idx="9">
                  <c:v>86000000</c:v>
                </c:pt>
                <c:pt idx="10">
                  <c:v>86000000</c:v>
                </c:pt>
                <c:pt idx="11">
                  <c:v>86000000</c:v>
                </c:pt>
                <c:pt idx="12">
                  <c:v>81000000</c:v>
                </c:pt>
                <c:pt idx="13">
                  <c:v>81000000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8-459A-B11D-F756DB8BCAAE}"/>
            </c:ext>
          </c:extLst>
        </c:ser>
        <c:ser>
          <c:idx val="1"/>
          <c:order val="1"/>
          <c:tx>
            <c:strRef>
              <c:f>'Ark1'!$C$5</c:f>
              <c:strCache>
                <c:ptCount val="1"/>
                <c:pt idx="0">
                  <c:v>Reduksjoner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</c:spPr>
          <c:val>
            <c:numRef>
              <c:f>'Ark1'!$C$6:$C$19</c:f>
              <c:numCache>
                <c:formatCode>_ * #,##0_ ;_ * \-#,##0_ ;_ * "-"??_ ;_ @_ </c:formatCode>
                <c:ptCount val="14"/>
                <c:pt idx="0">
                  <c:v>95132447</c:v>
                </c:pt>
                <c:pt idx="1">
                  <c:v>95132447</c:v>
                </c:pt>
                <c:pt idx="2">
                  <c:v>92307447</c:v>
                </c:pt>
                <c:pt idx="3">
                  <c:v>92307447</c:v>
                </c:pt>
                <c:pt idx="4">
                  <c:v>90007447</c:v>
                </c:pt>
                <c:pt idx="5">
                  <c:v>90007447</c:v>
                </c:pt>
                <c:pt idx="6">
                  <c:v>87707447</c:v>
                </c:pt>
                <c:pt idx="7">
                  <c:v>87707447</c:v>
                </c:pt>
                <c:pt idx="8">
                  <c:v>84807447</c:v>
                </c:pt>
                <c:pt idx="9">
                  <c:v>84807447</c:v>
                </c:pt>
                <c:pt idx="10">
                  <c:v>82307447</c:v>
                </c:pt>
                <c:pt idx="11">
                  <c:v>82307447</c:v>
                </c:pt>
                <c:pt idx="12">
                  <c:v>79807447</c:v>
                </c:pt>
                <c:pt idx="13">
                  <c:v>79807447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8-459A-B11D-F756DB8BC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1954808"/>
        <c:axId val="441953824"/>
      </c:areaChart>
      <c:dateAx>
        <c:axId val="44195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1953824"/>
        <c:crosses val="autoZero"/>
        <c:auto val="0"/>
        <c:lblOffset val="100"/>
        <c:baseTimeUnit val="days"/>
      </c:dateAx>
      <c:valAx>
        <c:axId val="441953824"/>
        <c:scaling>
          <c:orientation val="minMax"/>
          <c:min val="750000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1954808"/>
        <c:crossesAt val="2018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9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effectLst>
        <a:innerShdw dist="12700" dir="16200000">
          <a:schemeClr val="lt1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effectLst>
        <a:innerShdw dist="12700" dir="16200000">
          <a:schemeClr val="lt1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341AD-D68E-4B8A-A772-5FF3FD7868B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37E6689-FFD9-408F-A7CF-77B7C8F94FB4}">
      <dgm:prSet phldrT="[Tekst]" custT="1"/>
      <dgm:spPr/>
      <dgm:t>
        <a:bodyPr/>
        <a:lstStyle/>
        <a:p>
          <a:r>
            <a:rPr lang="nb-NO" sz="2400" dirty="0"/>
            <a:t>NOx-avtale 2008-2010</a:t>
          </a:r>
        </a:p>
      </dgm:t>
    </dgm:pt>
    <dgm:pt modelId="{E17DDD7D-4FC4-49AB-9BAD-B6AE07BF07B2}" type="parTrans" cxnId="{E373809E-3D76-43F7-8E9C-9774226685D7}">
      <dgm:prSet/>
      <dgm:spPr/>
      <dgm:t>
        <a:bodyPr/>
        <a:lstStyle/>
        <a:p>
          <a:endParaRPr lang="nb-NO" sz="2400"/>
        </a:p>
      </dgm:t>
    </dgm:pt>
    <dgm:pt modelId="{5EF94576-0E51-4F81-B614-5432DF1E108F}" type="sibTrans" cxnId="{E373809E-3D76-43F7-8E9C-9774226685D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nb-NO" sz="1800"/>
        </a:p>
      </dgm:t>
    </dgm:pt>
    <dgm:pt modelId="{396C763D-B15F-479E-9DCE-91DB475C5F8B}">
      <dgm:prSet phldrT="[Tekst]" custT="1"/>
      <dgm:spPr/>
      <dgm:t>
        <a:bodyPr/>
        <a:lstStyle/>
        <a:p>
          <a:r>
            <a:rPr lang="nb-NO" sz="2400" dirty="0"/>
            <a:t>NOx-avtale 2011-2017</a:t>
          </a:r>
        </a:p>
      </dgm:t>
    </dgm:pt>
    <dgm:pt modelId="{A43EC27F-40B6-4466-A71E-5568179BFE57}" type="parTrans" cxnId="{594A9A79-A2C0-4BA9-9BF8-4DCD4DE0176E}">
      <dgm:prSet/>
      <dgm:spPr/>
      <dgm:t>
        <a:bodyPr/>
        <a:lstStyle/>
        <a:p>
          <a:endParaRPr lang="nb-NO" sz="2400"/>
        </a:p>
      </dgm:t>
    </dgm:pt>
    <dgm:pt modelId="{6F16D07D-85B4-4723-A9EC-326CB89D356B}" type="sibTrans" cxnId="{594A9A79-A2C0-4BA9-9BF8-4DCD4DE0176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nb-NO" sz="1800"/>
        </a:p>
      </dgm:t>
    </dgm:pt>
    <dgm:pt modelId="{621D34AC-E49D-47A9-9066-6FE6C69D515E}">
      <dgm:prSet phldrT="[Tekst]" custT="1"/>
      <dgm:spPr/>
      <dgm:t>
        <a:bodyPr/>
        <a:lstStyle/>
        <a:p>
          <a:r>
            <a:rPr lang="nb-NO" sz="2400" dirty="0"/>
            <a:t>NOx-avtale 2018-2025</a:t>
          </a:r>
        </a:p>
      </dgm:t>
    </dgm:pt>
    <dgm:pt modelId="{DBA86655-A0FE-488E-9C92-548265D7C758}" type="parTrans" cxnId="{104E8628-2449-45AA-B5D3-7FBC3D975A4A}">
      <dgm:prSet/>
      <dgm:spPr/>
      <dgm:t>
        <a:bodyPr/>
        <a:lstStyle/>
        <a:p>
          <a:endParaRPr lang="nb-NO" sz="2400"/>
        </a:p>
      </dgm:t>
    </dgm:pt>
    <dgm:pt modelId="{D286550D-EE4A-4A7B-AF52-4322414765F2}" type="sibTrans" cxnId="{104E8628-2449-45AA-B5D3-7FBC3D975A4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nb-NO" sz="2400"/>
        </a:p>
      </dgm:t>
    </dgm:pt>
    <dgm:pt modelId="{FEA676A5-61D7-4730-BA7B-3FF77A82ADA9}">
      <dgm:prSet/>
      <dgm:spPr/>
      <dgm:t>
        <a:bodyPr/>
        <a:lstStyle/>
        <a:p>
          <a:r>
            <a:rPr lang="nb-NO" dirty="0"/>
            <a:t>Fiskal avgift 2026-</a:t>
          </a:r>
        </a:p>
      </dgm:t>
    </dgm:pt>
    <dgm:pt modelId="{AA04841C-D30A-4CD2-8C01-8A1B7DE05864}" type="parTrans" cxnId="{6D4A95E5-ADDF-406F-A29B-8EABBAEC3042}">
      <dgm:prSet/>
      <dgm:spPr/>
      <dgm:t>
        <a:bodyPr/>
        <a:lstStyle/>
        <a:p>
          <a:endParaRPr lang="nb-NO"/>
        </a:p>
      </dgm:t>
    </dgm:pt>
    <dgm:pt modelId="{AEC0B1E8-02BC-47F3-9527-E555E16F71E0}" type="sibTrans" cxnId="{6D4A95E5-ADDF-406F-A29B-8EABBAEC3042}">
      <dgm:prSet/>
      <dgm:spPr/>
      <dgm:t>
        <a:bodyPr/>
        <a:lstStyle/>
        <a:p>
          <a:endParaRPr lang="nb-NO"/>
        </a:p>
      </dgm:t>
    </dgm:pt>
    <dgm:pt modelId="{48A3F4E3-3CFA-40F8-ADD7-3EF1378E450C}" type="pres">
      <dgm:prSet presAssocID="{734341AD-D68E-4B8A-A772-5FF3FD7868BA}" presName="Name0" presStyleCnt="0">
        <dgm:presLayoutVars>
          <dgm:dir/>
          <dgm:resizeHandles val="exact"/>
        </dgm:presLayoutVars>
      </dgm:prSet>
      <dgm:spPr/>
    </dgm:pt>
    <dgm:pt modelId="{BE6CD152-4A7E-4091-8A60-056C594DB4D3}" type="pres">
      <dgm:prSet presAssocID="{137E6689-FFD9-408F-A7CF-77B7C8F94FB4}" presName="node" presStyleLbl="node1" presStyleIdx="0" presStyleCnt="4" custLinFactNeighborX="40512" custLinFactNeighborY="933">
        <dgm:presLayoutVars>
          <dgm:bulletEnabled val="1"/>
        </dgm:presLayoutVars>
      </dgm:prSet>
      <dgm:spPr/>
    </dgm:pt>
    <dgm:pt modelId="{5D9A1A3E-C5AD-41A0-A27F-E1F0F1D26C7C}" type="pres">
      <dgm:prSet presAssocID="{5EF94576-0E51-4F81-B614-5432DF1E108F}" presName="sibTrans" presStyleLbl="sibTrans2D1" presStyleIdx="0" presStyleCnt="3"/>
      <dgm:spPr/>
    </dgm:pt>
    <dgm:pt modelId="{AF88B259-05F8-438E-A0B3-F35CCFE6490C}" type="pres">
      <dgm:prSet presAssocID="{5EF94576-0E51-4F81-B614-5432DF1E108F}" presName="connectorText" presStyleLbl="sibTrans2D1" presStyleIdx="0" presStyleCnt="3"/>
      <dgm:spPr/>
    </dgm:pt>
    <dgm:pt modelId="{5D008EE9-C827-4092-894A-4EF2140893C9}" type="pres">
      <dgm:prSet presAssocID="{396C763D-B15F-479E-9DCE-91DB475C5F8B}" presName="node" presStyleLbl="node1" presStyleIdx="1" presStyleCnt="4" custLinFactNeighborX="18799" custLinFactNeighborY="362">
        <dgm:presLayoutVars>
          <dgm:bulletEnabled val="1"/>
        </dgm:presLayoutVars>
      </dgm:prSet>
      <dgm:spPr/>
    </dgm:pt>
    <dgm:pt modelId="{9F3B5796-66DD-45A7-936C-CEC34A1E951D}" type="pres">
      <dgm:prSet presAssocID="{6F16D07D-85B4-4723-A9EC-326CB89D356B}" presName="sibTrans" presStyleLbl="sibTrans2D1" presStyleIdx="1" presStyleCnt="3"/>
      <dgm:spPr/>
    </dgm:pt>
    <dgm:pt modelId="{0BCD2EC9-94A1-46AF-8B71-57F41670EE66}" type="pres">
      <dgm:prSet presAssocID="{6F16D07D-85B4-4723-A9EC-326CB89D356B}" presName="connectorText" presStyleLbl="sibTrans2D1" presStyleIdx="1" presStyleCnt="3"/>
      <dgm:spPr/>
    </dgm:pt>
    <dgm:pt modelId="{BF377D4C-2572-41DB-B116-892849EEC0A8}" type="pres">
      <dgm:prSet presAssocID="{621D34AC-E49D-47A9-9066-6FE6C69D515E}" presName="node" presStyleLbl="node1" presStyleIdx="2" presStyleCnt="4" custLinFactNeighborX="-11529" custLinFactNeighborY="-756">
        <dgm:presLayoutVars>
          <dgm:bulletEnabled val="1"/>
        </dgm:presLayoutVars>
      </dgm:prSet>
      <dgm:spPr/>
    </dgm:pt>
    <dgm:pt modelId="{A4CBEC62-6EDE-4183-AA7B-FD446C682FB0}" type="pres">
      <dgm:prSet presAssocID="{D286550D-EE4A-4A7B-AF52-4322414765F2}" presName="sibTrans" presStyleLbl="sibTrans2D1" presStyleIdx="2" presStyleCnt="3"/>
      <dgm:spPr/>
    </dgm:pt>
    <dgm:pt modelId="{29E861CD-5790-4145-B6E9-D2E9657556BF}" type="pres">
      <dgm:prSet presAssocID="{D286550D-EE4A-4A7B-AF52-4322414765F2}" presName="connectorText" presStyleLbl="sibTrans2D1" presStyleIdx="2" presStyleCnt="3"/>
      <dgm:spPr/>
    </dgm:pt>
    <dgm:pt modelId="{59AA6CC3-FD73-4481-A266-65657E7BDF54}" type="pres">
      <dgm:prSet presAssocID="{FEA676A5-61D7-4730-BA7B-3FF77A82ADA9}" presName="node" presStyleLbl="node1" presStyleIdx="3" presStyleCnt="4" custLinFactNeighborX="-38391" custLinFactNeighborY="242">
        <dgm:presLayoutVars>
          <dgm:bulletEnabled val="1"/>
        </dgm:presLayoutVars>
      </dgm:prSet>
      <dgm:spPr/>
    </dgm:pt>
  </dgm:ptLst>
  <dgm:cxnLst>
    <dgm:cxn modelId="{F84B8A1B-E149-4B64-87CF-0C9D763B9A3C}" type="presOf" srcId="{734341AD-D68E-4B8A-A772-5FF3FD7868BA}" destId="{48A3F4E3-3CFA-40F8-ADD7-3EF1378E450C}" srcOrd="0" destOrd="0" presId="urn:microsoft.com/office/officeart/2005/8/layout/process1"/>
    <dgm:cxn modelId="{104E8628-2449-45AA-B5D3-7FBC3D975A4A}" srcId="{734341AD-D68E-4B8A-A772-5FF3FD7868BA}" destId="{621D34AC-E49D-47A9-9066-6FE6C69D515E}" srcOrd="2" destOrd="0" parTransId="{DBA86655-A0FE-488E-9C92-548265D7C758}" sibTransId="{D286550D-EE4A-4A7B-AF52-4322414765F2}"/>
    <dgm:cxn modelId="{DB58CC2F-75E8-4651-8754-B54F4F61AA53}" type="presOf" srcId="{396C763D-B15F-479E-9DCE-91DB475C5F8B}" destId="{5D008EE9-C827-4092-894A-4EF2140893C9}" srcOrd="0" destOrd="0" presId="urn:microsoft.com/office/officeart/2005/8/layout/process1"/>
    <dgm:cxn modelId="{FA957031-D956-4553-852A-3954D8051C3A}" type="presOf" srcId="{FEA676A5-61D7-4730-BA7B-3FF77A82ADA9}" destId="{59AA6CC3-FD73-4481-A266-65657E7BDF54}" srcOrd="0" destOrd="0" presId="urn:microsoft.com/office/officeart/2005/8/layout/process1"/>
    <dgm:cxn modelId="{D3BE8A45-45EA-4285-9B00-C1C2BFBCEF5A}" type="presOf" srcId="{621D34AC-E49D-47A9-9066-6FE6C69D515E}" destId="{BF377D4C-2572-41DB-B116-892849EEC0A8}" srcOrd="0" destOrd="0" presId="urn:microsoft.com/office/officeart/2005/8/layout/process1"/>
    <dgm:cxn modelId="{A12D104D-8725-4EA4-A231-18837A5D700E}" type="presOf" srcId="{D286550D-EE4A-4A7B-AF52-4322414765F2}" destId="{29E861CD-5790-4145-B6E9-D2E9657556BF}" srcOrd="1" destOrd="0" presId="urn:microsoft.com/office/officeart/2005/8/layout/process1"/>
    <dgm:cxn modelId="{D7593759-F1F2-41B8-90BB-5EB4E18B3398}" type="presOf" srcId="{5EF94576-0E51-4F81-B614-5432DF1E108F}" destId="{AF88B259-05F8-438E-A0B3-F35CCFE6490C}" srcOrd="1" destOrd="0" presId="urn:microsoft.com/office/officeart/2005/8/layout/process1"/>
    <dgm:cxn modelId="{594A9A79-A2C0-4BA9-9BF8-4DCD4DE0176E}" srcId="{734341AD-D68E-4B8A-A772-5FF3FD7868BA}" destId="{396C763D-B15F-479E-9DCE-91DB475C5F8B}" srcOrd="1" destOrd="0" parTransId="{A43EC27F-40B6-4466-A71E-5568179BFE57}" sibTransId="{6F16D07D-85B4-4723-A9EC-326CB89D356B}"/>
    <dgm:cxn modelId="{106C147D-B47C-42F4-8259-B63F214D267A}" type="presOf" srcId="{137E6689-FFD9-408F-A7CF-77B7C8F94FB4}" destId="{BE6CD152-4A7E-4091-8A60-056C594DB4D3}" srcOrd="0" destOrd="0" presId="urn:microsoft.com/office/officeart/2005/8/layout/process1"/>
    <dgm:cxn modelId="{7FD3FE88-45A5-4424-8E61-4AB19C5A570C}" type="presOf" srcId="{6F16D07D-85B4-4723-A9EC-326CB89D356B}" destId="{0BCD2EC9-94A1-46AF-8B71-57F41670EE66}" srcOrd="1" destOrd="0" presId="urn:microsoft.com/office/officeart/2005/8/layout/process1"/>
    <dgm:cxn modelId="{26B9229C-5DBA-43A7-85AD-E5BB4922275C}" type="presOf" srcId="{D286550D-EE4A-4A7B-AF52-4322414765F2}" destId="{A4CBEC62-6EDE-4183-AA7B-FD446C682FB0}" srcOrd="0" destOrd="0" presId="urn:microsoft.com/office/officeart/2005/8/layout/process1"/>
    <dgm:cxn modelId="{E373809E-3D76-43F7-8E9C-9774226685D7}" srcId="{734341AD-D68E-4B8A-A772-5FF3FD7868BA}" destId="{137E6689-FFD9-408F-A7CF-77B7C8F94FB4}" srcOrd="0" destOrd="0" parTransId="{E17DDD7D-4FC4-49AB-9BAD-B6AE07BF07B2}" sibTransId="{5EF94576-0E51-4F81-B614-5432DF1E108F}"/>
    <dgm:cxn modelId="{797282C6-7627-4FF5-BF4E-F1338103FA79}" type="presOf" srcId="{6F16D07D-85B4-4723-A9EC-326CB89D356B}" destId="{9F3B5796-66DD-45A7-936C-CEC34A1E951D}" srcOrd="0" destOrd="0" presId="urn:microsoft.com/office/officeart/2005/8/layout/process1"/>
    <dgm:cxn modelId="{6D4A95E5-ADDF-406F-A29B-8EABBAEC3042}" srcId="{734341AD-D68E-4B8A-A772-5FF3FD7868BA}" destId="{FEA676A5-61D7-4730-BA7B-3FF77A82ADA9}" srcOrd="3" destOrd="0" parTransId="{AA04841C-D30A-4CD2-8C01-8A1B7DE05864}" sibTransId="{AEC0B1E8-02BC-47F3-9527-E555E16F71E0}"/>
    <dgm:cxn modelId="{1E38C4FC-378E-4B34-AC9C-063FD90AF413}" type="presOf" srcId="{5EF94576-0E51-4F81-B614-5432DF1E108F}" destId="{5D9A1A3E-C5AD-41A0-A27F-E1F0F1D26C7C}" srcOrd="0" destOrd="0" presId="urn:microsoft.com/office/officeart/2005/8/layout/process1"/>
    <dgm:cxn modelId="{802B16CE-71EE-43F3-9F51-7AC492921574}" type="presParOf" srcId="{48A3F4E3-3CFA-40F8-ADD7-3EF1378E450C}" destId="{BE6CD152-4A7E-4091-8A60-056C594DB4D3}" srcOrd="0" destOrd="0" presId="urn:microsoft.com/office/officeart/2005/8/layout/process1"/>
    <dgm:cxn modelId="{0979F581-0B30-4DF7-A5FC-0F16575AAEC4}" type="presParOf" srcId="{48A3F4E3-3CFA-40F8-ADD7-3EF1378E450C}" destId="{5D9A1A3E-C5AD-41A0-A27F-E1F0F1D26C7C}" srcOrd="1" destOrd="0" presId="urn:microsoft.com/office/officeart/2005/8/layout/process1"/>
    <dgm:cxn modelId="{FFD31432-C79D-42E2-894D-0E2ED9480CE0}" type="presParOf" srcId="{5D9A1A3E-C5AD-41A0-A27F-E1F0F1D26C7C}" destId="{AF88B259-05F8-438E-A0B3-F35CCFE6490C}" srcOrd="0" destOrd="0" presId="urn:microsoft.com/office/officeart/2005/8/layout/process1"/>
    <dgm:cxn modelId="{D82D137A-8F2B-4A66-95C0-0C9433B7CE13}" type="presParOf" srcId="{48A3F4E3-3CFA-40F8-ADD7-3EF1378E450C}" destId="{5D008EE9-C827-4092-894A-4EF2140893C9}" srcOrd="2" destOrd="0" presId="urn:microsoft.com/office/officeart/2005/8/layout/process1"/>
    <dgm:cxn modelId="{B368B1C8-9936-4F92-9739-FA00F022EEA8}" type="presParOf" srcId="{48A3F4E3-3CFA-40F8-ADD7-3EF1378E450C}" destId="{9F3B5796-66DD-45A7-936C-CEC34A1E951D}" srcOrd="3" destOrd="0" presId="urn:microsoft.com/office/officeart/2005/8/layout/process1"/>
    <dgm:cxn modelId="{39AEB21C-974F-4A45-A007-A47E808C5333}" type="presParOf" srcId="{9F3B5796-66DD-45A7-936C-CEC34A1E951D}" destId="{0BCD2EC9-94A1-46AF-8B71-57F41670EE66}" srcOrd="0" destOrd="0" presId="urn:microsoft.com/office/officeart/2005/8/layout/process1"/>
    <dgm:cxn modelId="{3698D701-18AC-45E0-A00B-0C3CDA68782E}" type="presParOf" srcId="{48A3F4E3-3CFA-40F8-ADD7-3EF1378E450C}" destId="{BF377D4C-2572-41DB-B116-892849EEC0A8}" srcOrd="4" destOrd="0" presId="urn:microsoft.com/office/officeart/2005/8/layout/process1"/>
    <dgm:cxn modelId="{4E03C66D-0CE9-4453-BCD7-35D492A1834E}" type="presParOf" srcId="{48A3F4E3-3CFA-40F8-ADD7-3EF1378E450C}" destId="{A4CBEC62-6EDE-4183-AA7B-FD446C682FB0}" srcOrd="5" destOrd="0" presId="urn:microsoft.com/office/officeart/2005/8/layout/process1"/>
    <dgm:cxn modelId="{C82EB60F-DF03-4F76-9EC3-BD641369CAFB}" type="presParOf" srcId="{A4CBEC62-6EDE-4183-AA7B-FD446C682FB0}" destId="{29E861CD-5790-4145-B6E9-D2E9657556BF}" srcOrd="0" destOrd="0" presId="urn:microsoft.com/office/officeart/2005/8/layout/process1"/>
    <dgm:cxn modelId="{AE4ED5BD-B67B-4145-AC6C-0B656C47F4C7}" type="presParOf" srcId="{48A3F4E3-3CFA-40F8-ADD7-3EF1378E450C}" destId="{59AA6CC3-FD73-4481-A266-65657E7BDF5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CD152-4A7E-4091-8A60-056C594DB4D3}">
      <dsp:nvSpPr>
        <dsp:cNvPr id="0" name=""/>
        <dsp:cNvSpPr/>
      </dsp:nvSpPr>
      <dsp:spPr>
        <a:xfrm>
          <a:off x="245485" y="1005131"/>
          <a:ext cx="1493807" cy="1652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NOx-avtale 2008-2010</a:t>
          </a:r>
        </a:p>
      </dsp:txBody>
      <dsp:txXfrm>
        <a:off x="289237" y="1048883"/>
        <a:ext cx="1406303" cy="1565020"/>
      </dsp:txXfrm>
    </dsp:sp>
    <dsp:sp modelId="{5D9A1A3E-C5AD-41A0-A27F-E1F0F1D26C7C}">
      <dsp:nvSpPr>
        <dsp:cNvPr id="0" name=""/>
        <dsp:cNvSpPr/>
      </dsp:nvSpPr>
      <dsp:spPr>
        <a:xfrm rot="21583463">
          <a:off x="1856236" y="1641410"/>
          <a:ext cx="247927" cy="370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800" kern="1200"/>
        </a:p>
      </dsp:txBody>
      <dsp:txXfrm>
        <a:off x="1856236" y="1715682"/>
        <a:ext cx="173549" cy="222278"/>
      </dsp:txXfrm>
    </dsp:sp>
    <dsp:sp modelId="{5D008EE9-C827-4092-894A-4EF2140893C9}">
      <dsp:nvSpPr>
        <dsp:cNvPr id="0" name=""/>
        <dsp:cNvSpPr/>
      </dsp:nvSpPr>
      <dsp:spPr>
        <a:xfrm>
          <a:off x="2207075" y="995695"/>
          <a:ext cx="1493807" cy="1652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NOx-avtale 2011-2017</a:t>
          </a:r>
        </a:p>
      </dsp:txBody>
      <dsp:txXfrm>
        <a:off x="2250827" y="1039447"/>
        <a:ext cx="1406303" cy="1565020"/>
      </dsp:txXfrm>
    </dsp:sp>
    <dsp:sp modelId="{9F3B5796-66DD-45A7-936C-CEC34A1E951D}">
      <dsp:nvSpPr>
        <dsp:cNvPr id="0" name=""/>
        <dsp:cNvSpPr/>
      </dsp:nvSpPr>
      <dsp:spPr>
        <a:xfrm rot="21566750">
          <a:off x="3804954" y="1627428"/>
          <a:ext cx="220652" cy="370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800" kern="1200"/>
        </a:p>
      </dsp:txBody>
      <dsp:txXfrm>
        <a:off x="3804956" y="1701841"/>
        <a:ext cx="154456" cy="222278"/>
      </dsp:txXfrm>
    </dsp:sp>
    <dsp:sp modelId="{BF377D4C-2572-41DB-B116-892849EEC0A8}">
      <dsp:nvSpPr>
        <dsp:cNvPr id="0" name=""/>
        <dsp:cNvSpPr/>
      </dsp:nvSpPr>
      <dsp:spPr>
        <a:xfrm>
          <a:off x="4117189" y="977220"/>
          <a:ext cx="1493807" cy="1652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NOx-avtale 2018-2025</a:t>
          </a:r>
        </a:p>
      </dsp:txBody>
      <dsp:txXfrm>
        <a:off x="4160941" y="1020972"/>
        <a:ext cx="1406303" cy="1565020"/>
      </dsp:txXfrm>
    </dsp:sp>
    <dsp:sp modelId="{A4CBEC62-6EDE-4183-AA7B-FD446C682FB0}">
      <dsp:nvSpPr>
        <dsp:cNvPr id="0" name=""/>
        <dsp:cNvSpPr/>
      </dsp:nvSpPr>
      <dsp:spPr>
        <a:xfrm rot="29363">
          <a:off x="5720246" y="1626552"/>
          <a:ext cx="231627" cy="370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500" kern="1200"/>
        </a:p>
      </dsp:txBody>
      <dsp:txXfrm>
        <a:off x="5720247" y="1700348"/>
        <a:ext cx="162139" cy="222278"/>
      </dsp:txXfrm>
    </dsp:sp>
    <dsp:sp modelId="{59AA6CC3-FD73-4481-A266-65657E7BDF54}">
      <dsp:nvSpPr>
        <dsp:cNvPr id="0" name=""/>
        <dsp:cNvSpPr/>
      </dsp:nvSpPr>
      <dsp:spPr>
        <a:xfrm>
          <a:off x="6048012" y="993712"/>
          <a:ext cx="1493807" cy="1652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 dirty="0"/>
            <a:t>Fiskal avgift 2026-</a:t>
          </a:r>
        </a:p>
      </dsp:txBody>
      <dsp:txXfrm>
        <a:off x="6091764" y="1037464"/>
        <a:ext cx="1406303" cy="1565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7298" y="802567"/>
            <a:ext cx="9143810" cy="2002572"/>
          </a:xfrm>
        </p:spPr>
        <p:txBody>
          <a:bodyPr/>
          <a:lstStyle/>
          <a:p>
            <a:r>
              <a:rPr lang="nb-NO" sz="6000" dirty="0"/>
              <a:t>Næringslivets NOx-fond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77298" y="4410271"/>
            <a:ext cx="8825658" cy="1411627"/>
          </a:xfrm>
        </p:spPr>
        <p:txBody>
          <a:bodyPr/>
          <a:lstStyle/>
          <a:p>
            <a:pPr algn="ctr"/>
            <a:r>
              <a:rPr lang="nb-NO" dirty="0"/>
              <a:t>ROUZBEH Rasai, </a:t>
            </a:r>
            <a:r>
              <a:rPr lang="nb-NO" dirty="0" err="1"/>
              <a:t>SeniorRådgiver</a:t>
            </a:r>
            <a:endParaRPr lang="nb-NO" dirty="0"/>
          </a:p>
          <a:p>
            <a:pPr algn="ctr"/>
            <a:r>
              <a:rPr lang="nb-NO" dirty="0"/>
              <a:t>Næringslivets </a:t>
            </a:r>
            <a:r>
              <a:rPr lang="nb-NO" dirty="0" err="1"/>
              <a:t>nox</a:t>
            </a:r>
            <a:r>
              <a:rPr lang="nb-NO" dirty="0"/>
              <a:t>-fond</a:t>
            </a:r>
          </a:p>
          <a:p>
            <a:pPr algn="ctr"/>
            <a:r>
              <a:rPr lang="nb-NO" dirty="0"/>
              <a:t>Stord, 12. sept. 2017</a:t>
            </a:r>
          </a:p>
        </p:txBody>
      </p:sp>
    </p:spTree>
    <p:extLst>
      <p:ext uri="{BB962C8B-B14F-4D97-AF65-F5344CB8AC3E}">
        <p14:creationId xmlns:p14="http://schemas.microsoft.com/office/powerpoint/2010/main" val="457706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46510" y="2571665"/>
            <a:ext cx="9404723" cy="1400530"/>
          </a:xfrm>
        </p:spPr>
        <p:txBody>
          <a:bodyPr/>
          <a:lstStyle/>
          <a:p>
            <a:r>
              <a:rPr lang="nb-NO" dirty="0"/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109181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03312" y="2052918"/>
            <a:ext cx="9829028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1. Historikk</a:t>
            </a:r>
          </a:p>
          <a:p>
            <a:pPr marL="0" indent="0">
              <a:buNone/>
            </a:pPr>
            <a:r>
              <a:rPr lang="nb-NO" dirty="0"/>
              <a:t>2. Ny NOx-avtale 2018 – 2025. </a:t>
            </a:r>
          </a:p>
          <a:p>
            <a:pPr marL="0" indent="0">
              <a:buNone/>
            </a:pPr>
            <a:r>
              <a:rPr lang="nb-NO" dirty="0"/>
              <a:t>2. Innbetalingssatser</a:t>
            </a:r>
          </a:p>
          <a:p>
            <a:pPr marL="0" indent="0">
              <a:buNone/>
            </a:pPr>
            <a:r>
              <a:rPr lang="nb-NO" dirty="0"/>
              <a:t>3. Støttesatser</a:t>
            </a:r>
          </a:p>
          <a:p>
            <a:pPr marL="0" indent="0">
              <a:buNone/>
            </a:pPr>
            <a:r>
              <a:rPr lang="nb-NO" dirty="0"/>
              <a:t>4. Støtteprogrammer</a:t>
            </a:r>
          </a:p>
          <a:p>
            <a:pPr marL="0" indent="0">
              <a:buNone/>
            </a:pPr>
            <a:r>
              <a:rPr lang="nb-NO" dirty="0"/>
              <a:t>5. Støtteeksempler</a:t>
            </a:r>
          </a:p>
          <a:p>
            <a:pPr marL="0" indent="0">
              <a:buNone/>
            </a:pPr>
            <a:r>
              <a:rPr lang="nb-NO" dirty="0"/>
              <a:t>6. Spørsmål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4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09800" y="404664"/>
            <a:ext cx="7342584" cy="1152128"/>
          </a:xfrm>
        </p:spPr>
        <p:txBody>
          <a:bodyPr/>
          <a:lstStyle/>
          <a:p>
            <a:r>
              <a:rPr lang="nb-NO" dirty="0"/>
              <a:t>Miljøavtaler om NOx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"/>
          </p:nvPr>
        </p:nvSpPr>
        <p:spPr>
          <a:xfrm>
            <a:off x="1950740" y="1502085"/>
            <a:ext cx="8458200" cy="25922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sz="1800" b="1" dirty="0"/>
              <a:t>Avtaler mellom norske myndigheter og norsk næringsliv</a:t>
            </a:r>
          </a:p>
          <a:p>
            <a:pPr>
              <a:lnSpc>
                <a:spcPct val="150000"/>
              </a:lnSpc>
            </a:pPr>
            <a:r>
              <a:rPr lang="nb-NO" sz="1800" b="1" dirty="0"/>
              <a:t>Fritak fra NOx-avgift </a:t>
            </a:r>
            <a:r>
              <a:rPr lang="nb-NO" sz="1800" b="1" dirty="0">
                <a:sym typeface="Wingdings" panose="05000000000000000000" pitchFamily="2" charset="2"/>
              </a:rPr>
              <a:t></a:t>
            </a:r>
            <a:r>
              <a:rPr lang="nb-NO" sz="1800" b="1" dirty="0"/>
              <a:t> støtte til NOx-reduserende tiltak </a:t>
            </a:r>
            <a:r>
              <a:rPr lang="nb-NO" sz="1800" b="1" dirty="0">
                <a:sym typeface="Wingdings" panose="05000000000000000000" pitchFamily="2" charset="2"/>
              </a:rPr>
              <a:t> </a:t>
            </a:r>
            <a:r>
              <a:rPr lang="nb-NO" sz="1800" b="1" dirty="0"/>
              <a:t>redusert NOx</a:t>
            </a:r>
          </a:p>
          <a:p>
            <a:pPr marL="0" indent="0">
              <a:lnSpc>
                <a:spcPct val="150000"/>
              </a:lnSpc>
              <a:buNone/>
            </a:pPr>
            <a:endParaRPr lang="nb-NO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209800" y="2711676"/>
          <a:ext cx="7774632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il ned 6"/>
          <p:cNvSpPr/>
          <p:nvPr/>
        </p:nvSpPr>
        <p:spPr bwMode="auto">
          <a:xfrm>
            <a:off x="2341188" y="3170521"/>
            <a:ext cx="1815666" cy="5086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200" b="1" i="1" dirty="0">
                <a:solidFill>
                  <a:schemeClr val="bg1"/>
                </a:solidFill>
              </a:rPr>
              <a:t>4/11 kr/kg NOx</a:t>
            </a:r>
            <a:endParaRPr lang="nb-NO" sz="1200" b="1" dirty="0">
              <a:solidFill>
                <a:schemeClr val="bg1"/>
              </a:solidFill>
            </a:endParaRPr>
          </a:p>
        </p:txBody>
      </p:sp>
      <p:sp>
        <p:nvSpPr>
          <p:cNvPr id="11" name="Pil ned 10"/>
          <p:cNvSpPr/>
          <p:nvPr/>
        </p:nvSpPr>
        <p:spPr bwMode="auto">
          <a:xfrm>
            <a:off x="2999656" y="5430976"/>
            <a:ext cx="405064" cy="13752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800">
              <a:latin typeface="Neo Sans" pitchFamily="2" charset="0"/>
              <a:ea typeface="ＭＳ Ｐゴシック" pitchFamily="1" charset="-128"/>
            </a:endParaRPr>
          </a:p>
        </p:txBody>
      </p:sp>
      <p:sp>
        <p:nvSpPr>
          <p:cNvPr id="12" name="Pil ned 11"/>
          <p:cNvSpPr/>
          <p:nvPr/>
        </p:nvSpPr>
        <p:spPr bwMode="auto">
          <a:xfrm>
            <a:off x="6884723" y="5430976"/>
            <a:ext cx="405064" cy="13752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800">
              <a:latin typeface="Neo Sans" pitchFamily="2" charset="0"/>
              <a:ea typeface="ＭＳ Ｐゴシック" pitchFamily="1" charset="-128"/>
            </a:endParaRPr>
          </a:p>
        </p:txBody>
      </p:sp>
      <p:sp>
        <p:nvSpPr>
          <p:cNvPr id="13" name="Pil ned 12"/>
          <p:cNvSpPr/>
          <p:nvPr/>
        </p:nvSpPr>
        <p:spPr bwMode="auto">
          <a:xfrm>
            <a:off x="4943872" y="5430976"/>
            <a:ext cx="405064" cy="13752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800">
              <a:latin typeface="Neo Sans" pitchFamily="2" charset="0"/>
              <a:ea typeface="ＭＳ Ｐゴシック" pitchFamily="1" charset="-128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2326904" y="5604965"/>
            <a:ext cx="808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>
                <a:latin typeface="+mj-lt"/>
              </a:rPr>
              <a:t>      Støtte	</a:t>
            </a:r>
            <a:r>
              <a:rPr lang="nb-NO" sz="2400" i="1" dirty="0">
                <a:latin typeface="+mj-lt"/>
              </a:rPr>
              <a:t>    		 Støtte</a:t>
            </a:r>
            <a:r>
              <a:rPr lang="nb-NO" i="1" dirty="0">
                <a:latin typeface="+mj-lt"/>
              </a:rPr>
              <a:t>	       	    Støtte         		</a:t>
            </a:r>
            <a:r>
              <a:rPr lang="nb-NO" sz="1400" i="1" dirty="0">
                <a:latin typeface="+mj-lt"/>
              </a:rPr>
              <a:t>Støtte?</a:t>
            </a:r>
          </a:p>
        </p:txBody>
      </p:sp>
      <p:sp>
        <p:nvSpPr>
          <p:cNvPr id="15" name="Pil ned 6"/>
          <p:cNvSpPr/>
          <p:nvPr/>
        </p:nvSpPr>
        <p:spPr bwMode="auto">
          <a:xfrm>
            <a:off x="4255547" y="3165115"/>
            <a:ext cx="1815666" cy="5086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200" b="1" i="1" dirty="0">
                <a:solidFill>
                  <a:schemeClr val="bg1"/>
                </a:solidFill>
              </a:rPr>
              <a:t>4/11 kr/kg NOx</a:t>
            </a:r>
            <a:endParaRPr lang="nb-NO" sz="1200" b="1" dirty="0">
              <a:solidFill>
                <a:schemeClr val="bg1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400" dirty="0"/>
          </a:p>
        </p:txBody>
      </p:sp>
      <p:sp>
        <p:nvSpPr>
          <p:cNvPr id="16" name="Pil ned 6"/>
          <p:cNvSpPr/>
          <p:nvPr/>
        </p:nvSpPr>
        <p:spPr bwMode="auto">
          <a:xfrm>
            <a:off x="6166058" y="3165115"/>
            <a:ext cx="1815666" cy="5086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200" b="1" i="1" dirty="0">
                <a:solidFill>
                  <a:schemeClr val="bg1"/>
                </a:solidFill>
              </a:rPr>
              <a:t>4/11 kr/kg NOx</a:t>
            </a:r>
            <a:endParaRPr lang="nb-NO" sz="1200" b="1" dirty="0">
              <a:solidFill>
                <a:schemeClr val="bg1"/>
              </a:solidFill>
            </a:endParaRPr>
          </a:p>
          <a:p>
            <a:pPr algn="ctr"/>
            <a:endParaRPr lang="nb-NO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800" dirty="0">
              <a:latin typeface="Neo Sans" pitchFamily="2" charset="0"/>
              <a:ea typeface="ＭＳ Ｐゴシック" pitchFamily="1" charset="-128"/>
            </a:endParaRPr>
          </a:p>
        </p:txBody>
      </p:sp>
      <p:sp>
        <p:nvSpPr>
          <p:cNvPr id="17" name="Pil ned 6"/>
          <p:cNvSpPr/>
          <p:nvPr/>
        </p:nvSpPr>
        <p:spPr bwMode="auto">
          <a:xfrm>
            <a:off x="8096885" y="3165115"/>
            <a:ext cx="1815666" cy="5086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1200" b="1" i="1">
                <a:solidFill>
                  <a:schemeClr val="bg1"/>
                </a:solidFill>
              </a:rPr>
              <a:t>25 </a:t>
            </a:r>
            <a:r>
              <a:rPr lang="nb-NO" sz="1200" b="1" i="1" dirty="0">
                <a:solidFill>
                  <a:schemeClr val="bg1"/>
                </a:solidFill>
              </a:rPr>
              <a:t>kr/kg NOx</a:t>
            </a:r>
            <a:endParaRPr lang="nb-NO" sz="1200" b="1" dirty="0">
              <a:solidFill>
                <a:schemeClr val="bg1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800" dirty="0">
              <a:latin typeface="Neo Sans" pitchFamily="2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757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Historikk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87035" y="1177456"/>
            <a:ext cx="4947606" cy="4195481"/>
          </a:xfrm>
        </p:spPr>
        <p:txBody>
          <a:bodyPr>
            <a:normAutofit/>
          </a:bodyPr>
          <a:lstStyle/>
          <a:p>
            <a:r>
              <a:rPr lang="nb-NO" dirty="0"/>
              <a:t>Rapporterte NOx-utslipp er redusert fra 2008 til 2016 med12 000 tonn. Godskrevet reduksjon er på 31 000 tonn i samme periode.</a:t>
            </a:r>
          </a:p>
          <a:p>
            <a:r>
              <a:rPr lang="nb-NO" dirty="0"/>
              <a:t>Større grad av reduksjoner i petroleumssektoren er nødvendig fremover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46" y="1221384"/>
            <a:ext cx="5056825" cy="305238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80" y="4414511"/>
            <a:ext cx="5503491" cy="233497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6526" y="4630365"/>
            <a:ext cx="5618223" cy="21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2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8114" y="413583"/>
            <a:ext cx="7772400" cy="1143000"/>
          </a:xfrm>
        </p:spPr>
        <p:txBody>
          <a:bodyPr/>
          <a:lstStyle/>
          <a:p>
            <a:r>
              <a:rPr lang="nb-NO" dirty="0"/>
              <a:t>Nytt i NOx-avtalen 2018-2025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588114" y="1252929"/>
            <a:ext cx="8208912" cy="4114800"/>
          </a:xfrm>
        </p:spPr>
        <p:txBody>
          <a:bodyPr/>
          <a:lstStyle/>
          <a:p>
            <a:r>
              <a:rPr lang="nb-NO" sz="1800" b="1" dirty="0"/>
              <a:t>Forpliktelse som utslippstak</a:t>
            </a:r>
          </a:p>
          <a:p>
            <a:r>
              <a:rPr lang="nb-NO" sz="1800" b="1" dirty="0"/>
              <a:t>Strengere sanksjon ved underoppfyllelse</a:t>
            </a:r>
          </a:p>
          <a:p>
            <a:r>
              <a:rPr lang="nb-NO" sz="1800" b="1" dirty="0"/>
              <a:t>Økte innbetalinger og økt støtte</a:t>
            </a:r>
          </a:p>
          <a:p>
            <a:r>
              <a:rPr lang="nb-NO" sz="1800" b="1" dirty="0"/>
              <a:t>Prioritering av tiltak som gir </a:t>
            </a:r>
            <a:r>
              <a:rPr lang="nb-NO" sz="1800" b="1" u="sng" dirty="0"/>
              <a:t>store</a:t>
            </a:r>
            <a:r>
              <a:rPr lang="nb-NO" sz="1800" b="1" dirty="0"/>
              <a:t> og </a:t>
            </a:r>
            <a:r>
              <a:rPr lang="nb-NO" sz="1800" b="1" u="sng" dirty="0"/>
              <a:t>varige</a:t>
            </a:r>
            <a:r>
              <a:rPr lang="nb-NO" sz="1800" b="1" dirty="0"/>
              <a:t> NOx-reduksjoner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07BE88D-DDF4-4A94-9F35-4199DD7940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533177"/>
              </p:ext>
            </p:extLst>
          </p:nvPr>
        </p:nvGraphicFramePr>
        <p:xfrm>
          <a:off x="2168531" y="2959274"/>
          <a:ext cx="6429375" cy="374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940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Innbetalingssatser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Avtale om redusert differanse mellom høy og lav sats</a:t>
            </a:r>
          </a:p>
          <a:p>
            <a:r>
              <a:rPr lang="nb-NO" dirty="0" err="1"/>
              <a:t>Nox</a:t>
            </a:r>
            <a:r>
              <a:rPr lang="nb-NO" dirty="0"/>
              <a:t>-fondets styre fastsetter innbetalingssatser og kan endre disse</a:t>
            </a:r>
          </a:p>
          <a:p>
            <a:r>
              <a:rPr lang="nb-NO" dirty="0"/>
              <a:t>For 2018 fastsettes høy innbetalingssats til 12 kr/kg NOx og lav innbetalingssats til 6 kr/kg NOx. </a:t>
            </a:r>
          </a:p>
          <a:p>
            <a:r>
              <a:rPr lang="nb-NO" dirty="0"/>
              <a:t>Årlig beslutning av innbetalingssatser og i løpet av årene 2019-2025 må avgiftspliktige virksomheter påregne at satsene økes omlag til 10 og 15 kroner for henholdsvis lav og høy innbetalingssats for å sikre oppfyllelse av reduksjonsforpliktelsene. </a:t>
            </a:r>
          </a:p>
        </p:txBody>
      </p:sp>
    </p:spTree>
    <p:extLst>
      <p:ext uri="{BB962C8B-B14F-4D97-AF65-F5344CB8AC3E}">
        <p14:creationId xmlns:p14="http://schemas.microsoft.com/office/powerpoint/2010/main" val="22943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Støttesatser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890760" y="2185670"/>
            <a:ext cx="125285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183917"/>
              </p:ext>
            </p:extLst>
          </p:nvPr>
        </p:nvGraphicFramePr>
        <p:xfrm>
          <a:off x="1207236" y="1435608"/>
          <a:ext cx="9226067" cy="4249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7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2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Støttetilnærming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Tiltakstype og støttesats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42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250 kr/kg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500 kr/kg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Andre støttebetingelser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Tiltak som enten får 250 eller 500 kr/kg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- SCR og EGR på skip</a:t>
                      </a:r>
                      <a:endParaRPr lang="nb-NO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- Energibesparende tiltak (EE-tiltak)*</a:t>
                      </a:r>
                      <a:endParaRPr lang="nb-NO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- Motorombygginger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Øvrige tiltak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(</a:t>
                      </a:r>
                      <a:r>
                        <a:rPr lang="nb-NO" sz="1000" dirty="0" err="1">
                          <a:effectLst/>
                        </a:rPr>
                        <a:t>Inkl</a:t>
                      </a:r>
                      <a:r>
                        <a:rPr lang="nb-NO" sz="1000" dirty="0">
                          <a:effectLst/>
                        </a:rPr>
                        <a:t> alternativt drivstoff (LNG, elektrisitet, hydrogen), batterihybridisering, variabel turtallsdrift/DC grid, SNCR/SCR i landbasert industri, turbintiltak offshore, prosessoptimalisering med redusert NOx-faktor, med mer)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Tiltak som får økt støttesats ved samtidig installasjon av Tier III-tiltak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- EE-tiltak med Tier III-tiltak </a:t>
                      </a:r>
                      <a:endParaRPr lang="nb-NO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 (SCR, EGR eller LNG)</a:t>
                      </a:r>
                      <a:endParaRPr lang="nb-NO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- Motorbytter med Tier III-tiltak (SCR eller EGR)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Tiltak som støttes under særskilte støtteprogram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- Støtte til måling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- Ureastøtte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- Katalysatorstøtte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- Batterier på PSV med SCR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- Øvrige tiltak som besluttes omfattet av særskilte støtteprogram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35513" marR="3551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07237" y="5613531"/>
            <a:ext cx="5492209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charset="-128"/>
                <a:cs typeface="Times New Roman" panose="02020603050405020304" pitchFamily="18" charset="0"/>
              </a:rPr>
              <a:t>*Med unntak av utvalgte EE-tiltak som støttes med 500 kr/kg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ja-JP" sz="1100" dirty="0">
                <a:latin typeface="Calibri" panose="020F0502020204030204" pitchFamily="34" charset="0"/>
                <a:ea typeface="Yu Mincho" charset="-128"/>
                <a:cs typeface="Times New Roman" panose="02020603050405020304" pitchFamily="18" charset="0"/>
              </a:rPr>
              <a:t>	Støtte kan ikke overskride 80 % av total investering i </a:t>
            </a:r>
            <a:r>
              <a:rPr lang="nb-NO" altLang="ja-JP" sz="1100" dirty="0" err="1">
                <a:latin typeface="Calibri" panose="020F0502020204030204" pitchFamily="34" charset="0"/>
                <a:ea typeface="Yu Mincho" charset="-128"/>
                <a:cs typeface="Times New Roman" panose="02020603050405020304" pitchFamily="18" charset="0"/>
              </a:rPr>
              <a:t>NOx.reduserende</a:t>
            </a:r>
            <a:r>
              <a:rPr lang="nb-NO" altLang="ja-JP" sz="1100" dirty="0">
                <a:latin typeface="Calibri" panose="020F0502020204030204" pitchFamily="34" charset="0"/>
                <a:ea typeface="Yu Mincho" charset="-128"/>
                <a:cs typeface="Times New Roman" panose="02020603050405020304" pitchFamily="18" charset="0"/>
              </a:rPr>
              <a:t> tiltak.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ja-JP" sz="1100" dirty="0">
                <a:latin typeface="Calibri" panose="020F0502020204030204" pitchFamily="34" charset="0"/>
                <a:ea typeface="Yu Mincho" charset="-128"/>
                <a:cs typeface="Times New Roman" panose="02020603050405020304" pitchFamily="18" charset="0"/>
              </a:rPr>
              <a:t>	Bør være gjennomført og verifisert før midlene kan overføres.  </a:t>
            </a:r>
            <a:endParaRPr kumimoji="0" lang="nb-NO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40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Støtteprogrammer</a:t>
            </a:r>
          </a:p>
        </p:txBody>
      </p:sp>
      <p:sp>
        <p:nvSpPr>
          <p:cNvPr id="4" name="Rektangel 3"/>
          <p:cNvSpPr/>
          <p:nvPr/>
        </p:nvSpPr>
        <p:spPr>
          <a:xfrm>
            <a:off x="747346" y="1435685"/>
            <a:ext cx="856370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nb-NO" sz="2000" dirty="0">
                <a:latin typeface="+mj-lt"/>
                <a:ea typeface="+mj-ea"/>
                <a:cs typeface="+mj-cs"/>
              </a:rPr>
              <a:t>Følgende eksisterende ordninger anbefales videreført som særskilte støtteprogram:</a:t>
            </a:r>
          </a:p>
          <a:p>
            <a:pPr marL="342900" lvl="0" indent="-3429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nb-NO" sz="2000" dirty="0">
                <a:latin typeface="+mj-lt"/>
                <a:ea typeface="+mj-ea"/>
                <a:cs typeface="+mj-cs"/>
              </a:rPr>
              <a:t>Driftsstøtte til ureaanlegg. Nedtrapping vurderes i sammenheng med økning av innbetalingssatser.</a:t>
            </a:r>
          </a:p>
          <a:p>
            <a:pPr marL="342900" lvl="0" indent="-3429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nb-NO" sz="2000" dirty="0">
                <a:latin typeface="+mj-lt"/>
                <a:ea typeface="+mj-ea"/>
                <a:cs typeface="+mj-cs"/>
              </a:rPr>
              <a:t>Støtte til utskifting av katalysatorelementer. Nedtrapping vurderes i sammenheng med økning av innbetalingssatser.</a:t>
            </a:r>
          </a:p>
          <a:p>
            <a:pPr marL="342900" lvl="0" indent="-3429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nb-NO" sz="2000" dirty="0">
                <a:latin typeface="+mj-lt"/>
                <a:ea typeface="+mj-ea"/>
                <a:cs typeface="+mj-cs"/>
              </a:rPr>
              <a:t>Støtte til målinger</a:t>
            </a:r>
          </a:p>
          <a:p>
            <a:pPr marL="342900" lvl="0" indent="-3429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nb-NO" sz="2000" dirty="0">
                <a:latin typeface="+mj-lt"/>
                <a:ea typeface="+mj-ea"/>
                <a:cs typeface="+mj-cs"/>
              </a:rPr>
              <a:t>Støtte til batteripakker på offshorefartøy med SCR-anlegg (etablert i juni 2017). </a:t>
            </a:r>
            <a:r>
              <a:rPr lang="nb-NO" dirty="0"/>
              <a:t> </a:t>
            </a:r>
          </a:p>
          <a:p>
            <a:pPr marL="342900" lvl="0" indent="-3429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nb-NO" dirty="0"/>
          </a:p>
          <a:p>
            <a:pPr lvl="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nb-NO" dirty="0"/>
              <a:t>I tillegg vil NOx-fondet i samarbeid med næringen etablere nye støtteordninger.</a:t>
            </a:r>
          </a:p>
        </p:txBody>
      </p:sp>
    </p:spTree>
    <p:extLst>
      <p:ext uri="{BB962C8B-B14F-4D97-AF65-F5344CB8AC3E}">
        <p14:creationId xmlns:p14="http://schemas.microsoft.com/office/powerpoint/2010/main" val="387454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Støtteeksempler</a:t>
            </a:r>
          </a:p>
        </p:txBody>
      </p:sp>
      <p:sp>
        <p:nvSpPr>
          <p:cNvPr id="4" name="Rektangel 3"/>
          <p:cNvSpPr/>
          <p:nvPr/>
        </p:nvSpPr>
        <p:spPr>
          <a:xfrm>
            <a:off x="560766" y="1679900"/>
            <a:ext cx="111526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000" u="sng" dirty="0"/>
              <a:t>LNG (PSV)</a:t>
            </a:r>
          </a:p>
          <a:p>
            <a:endParaRPr lang="nb-NO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nb-NO" sz="2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NOx-reduksjon	</a:t>
            </a:r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nb-NO" sz="2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Støttebeløp med gammel ordning</a:t>
            </a:r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</a:t>
            </a:r>
            <a:r>
              <a:rPr lang="nb-NO" sz="2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Støttebeløp med ny ordning</a:t>
            </a:r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</a:t>
            </a:r>
          </a:p>
          <a:p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108 800kg     			38 080 000kr (350kr/kg) 					54 400 000kr (500kr/kg)</a:t>
            </a:r>
            <a:r>
              <a:rPr lang="nb-NO" sz="1000" dirty="0"/>
              <a:t>		</a:t>
            </a:r>
            <a:r>
              <a:rPr lang="nb-NO" dirty="0"/>
              <a:t>	</a:t>
            </a:r>
          </a:p>
        </p:txBody>
      </p:sp>
      <p:sp>
        <p:nvSpPr>
          <p:cNvPr id="6" name="Rektangel 5"/>
          <p:cNvSpPr/>
          <p:nvPr/>
        </p:nvSpPr>
        <p:spPr>
          <a:xfrm>
            <a:off x="560766" y="3984299"/>
            <a:ext cx="111526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000" u="sng" dirty="0"/>
              <a:t>SCR (PSV)</a:t>
            </a:r>
          </a:p>
          <a:p>
            <a:endParaRPr lang="nb-NO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nb-NO" sz="2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NOx-reduksjon</a:t>
            </a:r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</a:t>
            </a:r>
            <a:r>
              <a:rPr lang="nb-NO" sz="2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Støttebeløp med gammel ordning</a:t>
            </a:r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</a:t>
            </a:r>
            <a:r>
              <a:rPr lang="nb-NO" sz="2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Støttebeløp med ny ordning</a:t>
            </a:r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</a:t>
            </a:r>
          </a:p>
          <a:p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50 000kg     			6 250 000kr (125kr/kg) 					12 500 000kr (250kr/kg)</a:t>
            </a:r>
            <a:r>
              <a:rPr lang="nb-NO" sz="1000" dirty="0"/>
              <a:t>		</a:t>
            </a: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68979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cbd9e53e-6585-4f50-95a9-cc115a295e47" ContentTypeId="0x0101002703D2AF657F4CC69F3B5766777647D700D06115F784074B5E809F7B2D63EA2F2B007CC8D3DE76A54263AD44A5AABF561F5E" PreviousValue="tru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 - ARENA-rom" ma:contentTypeID="0x0101002703D2AF657F4CC69F3B5766777647D700D06115F784074B5E809F7B2D63EA2F2B007CC8D3DE76A54263AD44A5AABF561F5E00D5B7C0B73E4E66458F2419E53DCA0997" ma:contentTypeVersion="61" ma:contentTypeDescription="Opprett et nytt dokument." ma:contentTypeScope="" ma:versionID="ff5b9387deef8cbe59ab2252ec76acf5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7e951c5b82e4c2bbc761df179a64f0b4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crms_nhonr" minOccurs="0"/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crms_nhonr" ma:index="12" nillable="true" ma:displayName="NHO NR" ma:internalName="crms_nhonr">
      <xsd:simpleType>
        <xsd:restriction base="dms:Text"/>
      </xsd:simpleType>
    </xsd:element>
    <xsd:element name="_dlc_DocId" ma:index="15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6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8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21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23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5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 xsi:nil="true"/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  <crms_nhonr xmlns="1fcd92dd-7d74-4918-8c11-98baf3d8368d" xsi:nil="true"/>
    <_dlc_DocId xmlns="1fcd92dd-7d74-4918-8c11-98baf3d8368d">ARENA-462-2121</_dlc_DocId>
    <_dlc_DocIdUrl xmlns="1fcd92dd-7d74-4918-8c11-98baf3d8368d">
      <Url>https://arenarom.nho.no/rom/naeringslivetsnoxfond1/_layouts/DocIdRedir.aspx?ID=ARENA-462-2121</Url>
      <Description>ARENA-462-2121</Description>
    </_dlc_DocIdUrl>
  </documentManagement>
</p:properties>
</file>

<file path=customXml/itemProps1.xml><?xml version="1.0" encoding="utf-8"?>
<ds:datastoreItem xmlns:ds="http://schemas.openxmlformats.org/officeDocument/2006/customXml" ds:itemID="{CE3F374E-D935-4166-88DA-DBB0C7CB2B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58C1FC-F73D-424D-974C-0AA1DE34E48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13CEF96-48A6-404E-9AB4-346243718D91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1750719-55BB-4563-9C78-F922736973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8DD0DD4-0E60-4276-811C-C371417042D0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1fcd92dd-7d74-4918-8c11-98baf3d8368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3162</TotalTime>
  <Words>419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10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21" baseType="lpstr">
      <vt:lpstr>ＭＳ Ｐゴシック</vt:lpstr>
      <vt:lpstr>Arial</vt:lpstr>
      <vt:lpstr>Calibri</vt:lpstr>
      <vt:lpstr>Century Gothic</vt:lpstr>
      <vt:lpstr>メイリオ</vt:lpstr>
      <vt:lpstr>Neo Sans</vt:lpstr>
      <vt:lpstr>Times New Roman</vt:lpstr>
      <vt:lpstr>Wingdings</vt:lpstr>
      <vt:lpstr>Wingdings 3</vt:lpstr>
      <vt:lpstr>Yu Mincho</vt:lpstr>
      <vt:lpstr>Ion</vt:lpstr>
      <vt:lpstr>Næringslivets NOx-fond</vt:lpstr>
      <vt:lpstr>Agenda</vt:lpstr>
      <vt:lpstr>Miljøavtaler om NOx</vt:lpstr>
      <vt:lpstr>Historikk</vt:lpstr>
      <vt:lpstr>Nytt i NOx-avtalen 2018-2025</vt:lpstr>
      <vt:lpstr>Innbetalingssatser</vt:lpstr>
      <vt:lpstr>Støttesatser</vt:lpstr>
      <vt:lpstr>Støtteprogrammer</vt:lpstr>
      <vt:lpstr>Støtteeksempler</vt:lpstr>
      <vt:lpstr>Spørsmål?</vt:lpstr>
    </vt:vector>
  </TitlesOfParts>
  <Company>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Tommy Johnsen</dc:creator>
  <cp:lastModifiedBy>Rouzbeh Rasai</cp:lastModifiedBy>
  <cp:revision>94</cp:revision>
  <dcterms:created xsi:type="dcterms:W3CDTF">2017-08-11T09:26:15Z</dcterms:created>
  <dcterms:modified xsi:type="dcterms:W3CDTF">2017-09-13T06:28:05Z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0x0101002703D2AF657F4CC69F3B5766777647D700D06115F784074B5E809F7B2D63EA2F2B007CC8D3DE76A54263AD44A5AABF561F5E00D5B7C0B73E4E66458F2419E53DCA0997</vt:lpwstr>
  </property>
  <property fmtid="{D5CDD505-2E9C-101B-9397-08002B2CF9AE}" pid="3" name="TaxKeyword">
    <vt:lpwstr/>
  </property>
  <property fmtid="{D5CDD505-2E9C-101B-9397-08002B2CF9AE}" pid="4" name="NhoMmdCaseWorker">
    <vt:lpwstr>2774;#Tommy Johnsen|2dcfcc7f-0cad-43f7-801e-ba8d83588207</vt:lpwstr>
  </property>
  <property fmtid="{D5CDD505-2E9C-101B-9397-08002B2CF9AE}" pid="5" name="NHO_OrganisationUnit">
    <vt:lpwstr>7203;#Andre virksomheter(Leietakere)|2be02d6c-014b-4534-aadb-d39409df58e6</vt:lpwstr>
  </property>
  <property fmtid="{D5CDD505-2E9C-101B-9397-08002B2CF9AE}" pid="6" name="_dlc_DocIdItemGuid">
    <vt:lpwstr>bea09425-ad06-45ad-876f-e9600862aa8f</vt:lpwstr>
  </property>
</Properties>
</file>