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49" r:id="rId2"/>
    <p:sldId id="352" r:id="rId3"/>
    <p:sldId id="364" r:id="rId4"/>
    <p:sldId id="365" r:id="rId5"/>
    <p:sldId id="354" r:id="rId6"/>
    <p:sldId id="356" r:id="rId7"/>
    <p:sldId id="353" r:id="rId8"/>
    <p:sldId id="363" r:id="rId9"/>
    <p:sldId id="361" r:id="rId10"/>
    <p:sldId id="362" r:id="rId11"/>
    <p:sldId id="359" r:id="rId12"/>
    <p:sldId id="355" r:id="rId13"/>
    <p:sldId id="360" r:id="rId14"/>
    <p:sldId id="344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51">
          <p15:clr>
            <a:srgbClr val="A4A3A4"/>
          </p15:clr>
        </p15:guide>
        <p15:guide id="4" pos="2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59E"/>
    <a:srgbClr val="007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4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-1144" y="-104"/>
      </p:cViewPr>
      <p:guideLst>
        <p:guide orient="horz" pos="2051"/>
        <p:guide orient="horz" pos="451"/>
        <p:guide pos="2466"/>
        <p:guide pos="2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1697-1562-9242-966D-AA0BF2BA6B13}" type="datetimeFigureOut">
              <a:rPr lang="nb-NO" smtClean="0"/>
              <a:t>23.08.17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2EA6-B2CB-9241-A26A-22B88E85352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21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 nye medlemsbedrifter til </a:t>
            </a:r>
            <a:r>
              <a:rPr lang="nb-NO" dirty="0" err="1"/>
              <a:t>no</a:t>
            </a:r>
            <a:r>
              <a:rPr lang="nb-NO" dirty="0"/>
              <a:t> i år.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2EA6-B2CB-9241-A26A-22B88E8535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54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-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5498" y="512763"/>
            <a:ext cx="8033004" cy="2387600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56035" y="2992438"/>
            <a:ext cx="7831931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b-NO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FBDA-0118-4292-A89A-A105A743E456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6519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svart">
    <p:bg>
      <p:bgPr>
        <a:gradFill flip="none" rotWithShape="1">
          <a:gsLst>
            <a:gs pos="44000">
              <a:schemeClr val="bg2">
                <a:lumMod val="25000"/>
              </a:schemeClr>
            </a:gs>
            <a:gs pos="100000">
              <a:schemeClr val="bg2">
                <a:lumMod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5498" y="512763"/>
            <a:ext cx="8033004" cy="23876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56035" y="2992438"/>
            <a:ext cx="7831931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0" y="6228000"/>
            <a:ext cx="9144000" cy="0"/>
          </a:xfrm>
          <a:prstGeom prst="line">
            <a:avLst/>
          </a:prstGeom>
          <a:ln>
            <a:solidFill>
              <a:schemeClr val="bg2">
                <a:alpha val="37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23" y="6372000"/>
            <a:ext cx="1980000" cy="334957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035" y="1461600"/>
            <a:ext cx="7831931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tittel 17"/>
          <p:cNvSpPr>
            <a:spLocks noGrp="1"/>
          </p:cNvSpPr>
          <p:nvPr>
            <p:ph type="title"/>
          </p:nvPr>
        </p:nvSpPr>
        <p:spPr>
          <a:xfrm>
            <a:off x="562356" y="0"/>
            <a:ext cx="8019288" cy="1324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svart">
    <p:bg>
      <p:bgPr>
        <a:gradFill flip="none" rotWithShape="1">
          <a:gsLst>
            <a:gs pos="44000">
              <a:schemeClr val="bg2">
                <a:lumMod val="25000"/>
              </a:schemeClr>
            </a:gs>
            <a:gs pos="100000">
              <a:schemeClr val="bg2">
                <a:lumMod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tittel 17"/>
          <p:cNvSpPr>
            <a:spLocks noGrp="1"/>
          </p:cNvSpPr>
          <p:nvPr>
            <p:ph type="title"/>
          </p:nvPr>
        </p:nvSpPr>
        <p:spPr>
          <a:xfrm>
            <a:off x="562356" y="0"/>
            <a:ext cx="8019288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0" y="6228000"/>
            <a:ext cx="9144000" cy="0"/>
          </a:xfrm>
          <a:prstGeom prst="line">
            <a:avLst/>
          </a:prstGeom>
          <a:ln>
            <a:solidFill>
              <a:schemeClr val="bg2">
                <a:alpha val="37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23" y="6372000"/>
            <a:ext cx="1980000" cy="334957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3489960" y="6019165"/>
            <a:ext cx="5654040" cy="838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9215" y="0"/>
            <a:ext cx="3007566" cy="17373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035" y="1896744"/>
            <a:ext cx="2833925" cy="3972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740944" y="0"/>
            <a:ext cx="5403056" cy="6858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/>
          <a:lstStyle/>
          <a:p>
            <a:endParaRPr lang="nb-NO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6035" y="1492249"/>
            <a:ext cx="3831431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56535" y="1492249"/>
            <a:ext cx="3831431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ittel 17"/>
          <p:cNvSpPr>
            <a:spLocks noGrp="1"/>
          </p:cNvSpPr>
          <p:nvPr>
            <p:ph type="title"/>
          </p:nvPr>
        </p:nvSpPr>
        <p:spPr>
          <a:xfrm>
            <a:off x="562356" y="0"/>
            <a:ext cx="8019288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ittel 17"/>
          <p:cNvSpPr>
            <a:spLocks noGrp="1"/>
          </p:cNvSpPr>
          <p:nvPr>
            <p:ph type="title"/>
          </p:nvPr>
        </p:nvSpPr>
        <p:spPr>
          <a:xfrm>
            <a:off x="562356" y="0"/>
            <a:ext cx="8019288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-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22" y="6372000"/>
            <a:ext cx="1980000" cy="33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6035" y="1465365"/>
            <a:ext cx="783193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0" y="62280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tittel 17"/>
          <p:cNvSpPr>
            <a:spLocks noGrp="1"/>
          </p:cNvSpPr>
          <p:nvPr>
            <p:ph type="title"/>
          </p:nvPr>
        </p:nvSpPr>
        <p:spPr>
          <a:xfrm>
            <a:off x="562356" y="3766"/>
            <a:ext cx="8019288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61" r:id="rId5"/>
    <p:sldLayoutId id="2147483652" r:id="rId6"/>
    <p:sldLayoutId id="2147483654" r:id="rId7"/>
    <p:sldLayoutId id="2147483662" r:id="rId8"/>
    <p:sldLayoutId id="2147483655" r:id="rId9"/>
    <p:sldLayoutId id="2147483664" r:id="rId10"/>
    <p:sldLayoutId id="2147483667" r:id="rId11"/>
  </p:sldLayoutIdLst>
  <p:transition xmlns:p14="http://schemas.microsoft.com/office/powerpoint/2010/main"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entury Gothic Halvfet" charset="0"/>
          <a:ea typeface="Century Gothic Halvfet" charset="0"/>
          <a:cs typeface="Century Gothic Halvfet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/>
        <a:buNone/>
        <a:defRPr sz="1500" b="0" i="0" kern="1200">
          <a:solidFill>
            <a:schemeClr val="tx1"/>
          </a:solidFill>
          <a:latin typeface="Calibri Tynn" charset="0"/>
          <a:ea typeface="Calibri Tynn" charset="0"/>
          <a:cs typeface="Calibri Tynn" charset="0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375"/>
        </a:spcBef>
        <a:buFont typeface="Arial"/>
        <a:buNone/>
        <a:defRPr sz="1500" b="0" i="0" kern="1200">
          <a:solidFill>
            <a:schemeClr val="tx1"/>
          </a:solidFill>
          <a:latin typeface="Calibri Tynn" charset="0"/>
          <a:ea typeface="Calibri Tynn" charset="0"/>
          <a:cs typeface="Calibri Tynn" charset="0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75"/>
        </a:spcBef>
        <a:buFont typeface="Arial"/>
        <a:buNone/>
        <a:defRPr sz="1500" b="0" i="0" kern="1200">
          <a:solidFill>
            <a:schemeClr val="tx1"/>
          </a:solidFill>
          <a:latin typeface="Calibri Tynn" charset="0"/>
          <a:ea typeface="Calibri Tynn" charset="0"/>
          <a:cs typeface="Calibri Tynn" charset="0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75"/>
        </a:spcBef>
        <a:buFont typeface="Arial"/>
        <a:buNone/>
        <a:defRPr sz="1500" b="0" i="0" kern="1200">
          <a:solidFill>
            <a:schemeClr val="tx1"/>
          </a:solidFill>
          <a:latin typeface="Calibri Tynn" charset="0"/>
          <a:ea typeface="Calibri Tynn" charset="0"/>
          <a:cs typeface="Calibri Tynn" charset="0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75"/>
        </a:spcBef>
        <a:buFont typeface="Arial"/>
        <a:buNone/>
        <a:defRPr sz="1500" b="0" i="0" kern="1200">
          <a:solidFill>
            <a:schemeClr val="tx1"/>
          </a:solidFill>
          <a:latin typeface="Calibri Tynn" charset="0"/>
          <a:ea typeface="Calibri Tynn" charset="0"/>
          <a:cs typeface="Calibri Tynn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pos="413" userDrawn="1">
          <p15:clr>
            <a:srgbClr val="F26B43"/>
          </p15:clr>
        </p15:guide>
        <p15:guide id="8" pos="5347" userDrawn="1">
          <p15:clr>
            <a:srgbClr val="F26B43"/>
          </p15:clr>
        </p15:guide>
        <p15:guide id="9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5" Type="http://schemas.openxmlformats.org/officeDocument/2006/relationships/hyperlink" Target="http://www.lmgmarin.no/" TargetMode="External"/><Relationship Id="rId16" Type="http://schemas.openxmlformats.org/officeDocument/2006/relationships/image" Target="../media/image15.png"/><Relationship Id="rId17" Type="http://schemas.openxmlformats.org/officeDocument/2006/relationships/hyperlink" Target="http://www.wartsila.com/en/Home" TargetMode="External"/><Relationship Id="rId18" Type="http://schemas.openxmlformats.org/officeDocument/2006/relationships/image" Target="../media/image16.png"/><Relationship Id="rId19" Type="http://schemas.openxmlformats.org/officeDocument/2006/relationships/image" Target="../media/image17.jpeg"/><Relationship Id="rId63" Type="http://schemas.openxmlformats.org/officeDocument/2006/relationships/image" Target="../media/image61.jpeg"/><Relationship Id="rId64" Type="http://schemas.openxmlformats.org/officeDocument/2006/relationships/image" Target="../media/image62.emf"/><Relationship Id="rId65" Type="http://schemas.openxmlformats.org/officeDocument/2006/relationships/image" Target="../media/image63.png"/><Relationship Id="rId66" Type="http://schemas.openxmlformats.org/officeDocument/2006/relationships/image" Target="../media/image64.png"/><Relationship Id="rId67" Type="http://schemas.openxmlformats.org/officeDocument/2006/relationships/image" Target="../media/image65.png"/><Relationship Id="rId68" Type="http://schemas.openxmlformats.org/officeDocument/2006/relationships/image" Target="../media/image66.png"/><Relationship Id="rId69" Type="http://schemas.openxmlformats.org/officeDocument/2006/relationships/image" Target="../media/image67.jpg"/><Relationship Id="rId50" Type="http://schemas.openxmlformats.org/officeDocument/2006/relationships/image" Target="../media/image48.png"/><Relationship Id="rId51" Type="http://schemas.openxmlformats.org/officeDocument/2006/relationships/image" Target="../media/image49.png"/><Relationship Id="rId52" Type="http://schemas.openxmlformats.org/officeDocument/2006/relationships/image" Target="../media/image50.tiff"/><Relationship Id="rId53" Type="http://schemas.openxmlformats.org/officeDocument/2006/relationships/image" Target="../media/image51.jpeg"/><Relationship Id="rId54" Type="http://schemas.openxmlformats.org/officeDocument/2006/relationships/image" Target="../media/image52.png"/><Relationship Id="rId55" Type="http://schemas.openxmlformats.org/officeDocument/2006/relationships/image" Target="../media/image53.tiff"/><Relationship Id="rId56" Type="http://schemas.openxmlformats.org/officeDocument/2006/relationships/image" Target="../media/image54.tiff"/><Relationship Id="rId57" Type="http://schemas.openxmlformats.org/officeDocument/2006/relationships/image" Target="../media/image55.jpeg"/><Relationship Id="rId58" Type="http://schemas.openxmlformats.org/officeDocument/2006/relationships/image" Target="../media/image56.jpeg"/><Relationship Id="rId59" Type="http://schemas.openxmlformats.org/officeDocument/2006/relationships/image" Target="../media/image57.png"/><Relationship Id="rId40" Type="http://schemas.openxmlformats.org/officeDocument/2006/relationships/image" Target="../media/image38.tiff"/><Relationship Id="rId41" Type="http://schemas.openxmlformats.org/officeDocument/2006/relationships/image" Target="../media/image39.tiff"/><Relationship Id="rId42" Type="http://schemas.openxmlformats.org/officeDocument/2006/relationships/image" Target="../media/image40.tiff"/><Relationship Id="rId43" Type="http://schemas.openxmlformats.org/officeDocument/2006/relationships/image" Target="../media/image41.tiff"/><Relationship Id="rId44" Type="http://schemas.openxmlformats.org/officeDocument/2006/relationships/image" Target="../media/image42.png"/><Relationship Id="rId45" Type="http://schemas.openxmlformats.org/officeDocument/2006/relationships/image" Target="../media/image43.tiff"/><Relationship Id="rId46" Type="http://schemas.openxmlformats.org/officeDocument/2006/relationships/image" Target="../media/image44.tiff"/><Relationship Id="rId47" Type="http://schemas.openxmlformats.org/officeDocument/2006/relationships/image" Target="../media/image45.tiff"/><Relationship Id="rId48" Type="http://schemas.openxmlformats.org/officeDocument/2006/relationships/image" Target="../media/image46.tiff"/><Relationship Id="rId49" Type="http://schemas.openxmlformats.org/officeDocument/2006/relationships/image" Target="../media/image4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tiff"/><Relationship Id="rId36" Type="http://schemas.openxmlformats.org/officeDocument/2006/relationships/image" Target="../media/image34.tiff"/><Relationship Id="rId37" Type="http://schemas.openxmlformats.org/officeDocument/2006/relationships/image" Target="../media/image35.tiff"/><Relationship Id="rId38" Type="http://schemas.openxmlformats.org/officeDocument/2006/relationships/image" Target="../media/image36.tiff"/><Relationship Id="rId39" Type="http://schemas.openxmlformats.org/officeDocument/2006/relationships/image" Target="../media/image37.tiff"/><Relationship Id="rId70" Type="http://schemas.openxmlformats.org/officeDocument/2006/relationships/image" Target="../media/image68.jpg"/><Relationship Id="rId71" Type="http://schemas.openxmlformats.org/officeDocument/2006/relationships/image" Target="../media/image69.jpg"/><Relationship Id="rId72" Type="http://schemas.openxmlformats.org/officeDocument/2006/relationships/image" Target="../media/image70.gif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73" Type="http://schemas.openxmlformats.org/officeDocument/2006/relationships/image" Target="../media/image71.png"/><Relationship Id="rId60" Type="http://schemas.openxmlformats.org/officeDocument/2006/relationships/image" Target="../media/image58.jpeg"/><Relationship Id="rId61" Type="http://schemas.openxmlformats.org/officeDocument/2006/relationships/image" Target="../media/image59.png"/><Relationship Id="rId62" Type="http://schemas.openxmlformats.org/officeDocument/2006/relationships/image" Target="../media/image60.jpeg"/><Relationship Id="rId10" Type="http://schemas.openxmlformats.org/officeDocument/2006/relationships/hyperlink" Target="http://www.scanelec.no/default.aspx?pageid=1" TargetMode="External"/><Relationship Id="rId11" Type="http://schemas.openxmlformats.org/officeDocument/2006/relationships/image" Target="../media/image11.jpeg"/><Relationship Id="rId1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38547"/>
            <a:ext cx="9181359" cy="30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4876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Sjekkliste Innovasjonsrammen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2356" y="1465365"/>
            <a:ext cx="7831931" cy="4351338"/>
          </a:xfrm>
        </p:spPr>
        <p:txBody>
          <a:bodyPr/>
          <a:lstStyle/>
          <a:p>
            <a:r>
              <a:rPr lang="nn-NO" b="1" dirty="0"/>
              <a:t>Sjekkliste for Innovasjonsramme prosjekt: </a:t>
            </a:r>
            <a:endParaRPr lang="nn-NO" dirty="0"/>
          </a:p>
          <a:p>
            <a:r>
              <a:rPr lang="nn-NO" dirty="0"/>
              <a:t>Er prosjektet eit mobilering- eller </a:t>
            </a:r>
            <a:r>
              <a:rPr lang="nn-NO" dirty="0" err="1"/>
              <a:t>konseptualiseringsprosjekt</a:t>
            </a:r>
            <a:r>
              <a:rPr lang="nn-NO" dirty="0"/>
              <a:t>? </a:t>
            </a:r>
          </a:p>
          <a:p>
            <a:pPr lvl="0"/>
            <a:r>
              <a:rPr lang="nn-NO" dirty="0" smtClean="0"/>
              <a:t>Er prosjektet innanfor klynga sitt virkeområde?</a:t>
            </a:r>
          </a:p>
          <a:p>
            <a:pPr lvl="0"/>
            <a:r>
              <a:rPr lang="nn-NO" dirty="0" smtClean="0"/>
              <a:t>Er minimum </a:t>
            </a:r>
            <a:r>
              <a:rPr lang="nn-NO" dirty="0"/>
              <a:t>to bedrifter frå klynga </a:t>
            </a:r>
            <a:r>
              <a:rPr lang="nn-NO" dirty="0" smtClean="0"/>
              <a:t>prosjektpartnarar og vil begge desse ha nytte av prosjektet?</a:t>
            </a:r>
            <a:endParaRPr lang="nn-NO" dirty="0"/>
          </a:p>
          <a:p>
            <a:pPr lvl="0"/>
            <a:r>
              <a:rPr lang="nn-NO" dirty="0" smtClean="0"/>
              <a:t>Har prosjektet ei innovasjonshøgde?</a:t>
            </a:r>
          </a:p>
          <a:p>
            <a:pPr lvl="0"/>
            <a:r>
              <a:rPr lang="nn-NO" dirty="0" smtClean="0"/>
              <a:t>Har </a:t>
            </a:r>
            <a:r>
              <a:rPr lang="nn-NO" dirty="0"/>
              <a:t>prosjektet ein god gjennomføringsevne? </a:t>
            </a:r>
          </a:p>
          <a:p>
            <a:pPr lvl="0"/>
            <a:r>
              <a:rPr lang="nn-NO" dirty="0" smtClean="0"/>
              <a:t>Er </a:t>
            </a:r>
            <a:r>
              <a:rPr lang="nn-NO" dirty="0"/>
              <a:t>prosjektet støtta av dagleg leiar og styret i NCE Maritime CleanTech?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132163" y="4569840"/>
            <a:ext cx="443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Meir</a:t>
            </a:r>
            <a:r>
              <a:rPr lang="nb-NO" b="1" dirty="0" smtClean="0"/>
              <a:t> informasjon kjem på nettsida vår!</a:t>
            </a:r>
          </a:p>
          <a:p>
            <a:r>
              <a:rPr lang="nb-NO" b="1" dirty="0" smtClean="0"/>
              <a:t>Start </a:t>
            </a:r>
            <a:r>
              <a:rPr lang="nb-NO" b="1" dirty="0" err="1" smtClean="0"/>
              <a:t>no</a:t>
            </a:r>
            <a:r>
              <a:rPr lang="nb-NO" b="1" dirty="0" smtClean="0"/>
              <a:t>!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6725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 klynge i vekst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sz="1600" dirty="0" smtClean="0">
                <a:solidFill>
                  <a:srgbClr val="868684"/>
                </a:solidFill>
              </a:rPr>
              <a:t>Ny </a:t>
            </a:r>
            <a:r>
              <a:rPr lang="nb-NO" sz="1600" dirty="0" err="1" smtClean="0">
                <a:solidFill>
                  <a:srgbClr val="868684"/>
                </a:solidFill>
              </a:rPr>
              <a:t>klyngedeltakarar</a:t>
            </a:r>
            <a:endParaRPr lang="nb-NO" sz="1600" dirty="0" smtClean="0">
              <a:solidFill>
                <a:srgbClr val="868684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1600" dirty="0" smtClean="0">
                <a:solidFill>
                  <a:srgbClr val="868684"/>
                </a:solidFill>
              </a:rPr>
              <a:t>Styrking av klyngeteamet</a:t>
            </a:r>
          </a:p>
          <a:p>
            <a:pPr marL="285750" indent="-285750">
              <a:buFontTx/>
              <a:buChar char="-"/>
            </a:pPr>
            <a:r>
              <a:rPr lang="nb-NO" sz="1600" dirty="0">
                <a:solidFill>
                  <a:srgbClr val="868684"/>
                </a:solidFill>
              </a:rPr>
              <a:t>Nye prosjektinitiativ</a:t>
            </a:r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Større påvirkningskraft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11730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356" y="-153033"/>
            <a:ext cx="8019288" cy="1325563"/>
          </a:xfrm>
        </p:spPr>
        <p:txBody>
          <a:bodyPr/>
          <a:lstStyle/>
          <a:p>
            <a:r>
              <a:rPr lang="nb-NO" dirty="0" smtClean="0"/>
              <a:t>Ressursgruppe rammevilkår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035" y="1242383"/>
            <a:ext cx="7831931" cy="4351338"/>
          </a:xfrm>
        </p:spPr>
        <p:txBody>
          <a:bodyPr/>
          <a:lstStyle/>
          <a:p>
            <a:r>
              <a:rPr lang="nb-NO" b="1" dirty="0" smtClean="0"/>
              <a:t>Målsetting:</a:t>
            </a:r>
          </a:p>
          <a:p>
            <a:r>
              <a:rPr lang="nb-NO" dirty="0" err="1" smtClean="0"/>
              <a:t>Redusera</a:t>
            </a:r>
            <a:r>
              <a:rPr lang="nb-NO" dirty="0" smtClean="0"/>
              <a:t> </a:t>
            </a:r>
            <a:r>
              <a:rPr lang="nb-NO" dirty="0" err="1" smtClean="0"/>
              <a:t>marknadsbarrierar</a:t>
            </a:r>
            <a:r>
              <a:rPr lang="nb-NO" dirty="0" smtClean="0"/>
              <a:t> for maritim miljøteknologi </a:t>
            </a:r>
          </a:p>
          <a:p>
            <a:r>
              <a:rPr lang="nb-NO" dirty="0" err="1" smtClean="0"/>
              <a:t>Betra</a:t>
            </a:r>
            <a:r>
              <a:rPr lang="nb-NO" dirty="0" smtClean="0"/>
              <a:t> rammevilkår for innovasjon og utvikling</a:t>
            </a:r>
          </a:p>
          <a:p>
            <a:endParaRPr lang="nb-NO" dirty="0"/>
          </a:p>
          <a:p>
            <a:r>
              <a:rPr lang="nn-NO" b="1" dirty="0" smtClean="0"/>
              <a:t>Mandat:</a:t>
            </a:r>
          </a:p>
          <a:p>
            <a:r>
              <a:rPr lang="nn-NO" dirty="0" smtClean="0"/>
              <a:t>Skal </a:t>
            </a:r>
            <a:r>
              <a:rPr lang="nn-NO" dirty="0"/>
              <a:t>drøfta og gi innspel til klyngeadministrasjonen om saker som klynga skal fremja på vegne av deltakarane</a:t>
            </a:r>
            <a:r>
              <a:rPr lang="nn-NO" dirty="0" smtClean="0"/>
              <a:t>.  </a:t>
            </a:r>
            <a:r>
              <a:rPr lang="nn-NO" dirty="0"/>
              <a:t>Ressursgruppa skal også gi innspel til aktuelle </a:t>
            </a:r>
            <a:r>
              <a:rPr lang="nn-NO" dirty="0" err="1"/>
              <a:t>beslutningstakarar</a:t>
            </a:r>
            <a:r>
              <a:rPr lang="nn-NO" dirty="0"/>
              <a:t> </a:t>
            </a:r>
            <a:r>
              <a:rPr lang="nn-NO" dirty="0" smtClean="0"/>
              <a:t>som det </a:t>
            </a:r>
            <a:r>
              <a:rPr lang="nn-NO" dirty="0"/>
              <a:t>skal etablerast dialog med. </a:t>
            </a:r>
            <a:endParaRPr lang="nn-NO" dirty="0" smtClean="0"/>
          </a:p>
          <a:p>
            <a:r>
              <a:rPr lang="nn-NO" b="1" dirty="0" smtClean="0"/>
              <a:t>Deltakarar: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5" y="4074642"/>
            <a:ext cx="7962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Dette skjer framover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12. september:		Temadag – Støtte- og </a:t>
            </a:r>
            <a:r>
              <a:rPr lang="nb-NO" dirty="0" err="1" smtClean="0"/>
              <a:t>finansieringsordningar</a:t>
            </a:r>
            <a:endParaRPr lang="nb-NO" dirty="0" smtClean="0"/>
          </a:p>
          <a:p>
            <a:r>
              <a:rPr lang="nb-NO" dirty="0" smtClean="0"/>
              <a:t>3. oktober:		Workshop Big data i shipping</a:t>
            </a:r>
          </a:p>
          <a:p>
            <a:r>
              <a:rPr lang="nb-NO" dirty="0" smtClean="0"/>
              <a:t>30. oktober:		Industri 4.0 tur til Bayern Tyskland</a:t>
            </a:r>
          </a:p>
          <a:p>
            <a:r>
              <a:rPr lang="nb-NO" dirty="0" smtClean="0"/>
              <a:t>30. - 1. desember: 	Årskonferanse Solstrand</a:t>
            </a:r>
            <a:r>
              <a:rPr lang="nb-NO" b="1" dirty="0" smtClean="0"/>
              <a:t>: Smart &amp; Green vol 2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869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62877" y="2763078"/>
            <a:ext cx="813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www.maritimecleantech.no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614" y="3663404"/>
            <a:ext cx="759794" cy="720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943" y="3663404"/>
            <a:ext cx="685713" cy="720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616" y="3663404"/>
            <a:ext cx="76736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6205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 klynge i vekst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 smtClean="0"/>
              <a:t>Ny </a:t>
            </a:r>
            <a:r>
              <a:rPr lang="nb-NO" dirty="0" err="1" smtClean="0"/>
              <a:t>klyngedeltakarar</a:t>
            </a: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02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87477" y="-318253"/>
            <a:ext cx="8019288" cy="1324800"/>
          </a:xfrm>
        </p:spPr>
        <p:txBody>
          <a:bodyPr>
            <a:normAutofit/>
          </a:bodyPr>
          <a:lstStyle/>
          <a:p>
            <a:r>
              <a:rPr lang="nn-NO" sz="3200" dirty="0"/>
              <a:t>68 klyngemedlemmar</a:t>
            </a:r>
            <a:endParaRPr lang="nb-NO" sz="3200" dirty="0"/>
          </a:p>
        </p:txBody>
      </p:sp>
      <p:pic>
        <p:nvPicPr>
          <p:cNvPr id="100" name="Bilde 9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073" y="1689957"/>
            <a:ext cx="1323420" cy="475681"/>
          </a:xfrm>
          <a:prstGeom prst="rect">
            <a:avLst/>
          </a:prstGeom>
        </p:spPr>
      </p:pic>
      <p:pic>
        <p:nvPicPr>
          <p:cNvPr id="72" name="Bilde 7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7" b="17100"/>
          <a:stretch/>
        </p:blipFill>
        <p:spPr>
          <a:xfrm>
            <a:off x="2297162" y="2163090"/>
            <a:ext cx="1375142" cy="596704"/>
          </a:xfrm>
          <a:prstGeom prst="rect">
            <a:avLst/>
          </a:prstGeom>
        </p:spPr>
      </p:pic>
      <p:pic>
        <p:nvPicPr>
          <p:cNvPr id="73" name="Bilde 7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248" y="5734869"/>
            <a:ext cx="1093612" cy="850693"/>
          </a:xfrm>
          <a:prstGeom prst="rect">
            <a:avLst/>
          </a:prstGeom>
        </p:spPr>
      </p:pic>
      <p:pic>
        <p:nvPicPr>
          <p:cNvPr id="74" name="Picture 2" descr="http://www.maritimecleantech.no/websites/w10084/digarc/images/medlemslogo_anel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5551" y="1712287"/>
            <a:ext cx="1260479" cy="4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Bilde 74" descr="http://www.fjellstrand.no/images/hovedlogo_top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01" y="1621166"/>
            <a:ext cx="1110709" cy="5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http://www.maritimecleantech.no/websites/w10084/digarc/images/medlemslogo_kvaerne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15" y="3215392"/>
            <a:ext cx="1471078" cy="5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Bilde 19" descr="HOS ny nov 07 farge copy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2" y="4477662"/>
            <a:ext cx="424736" cy="8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Scanelec A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48" y="4265579"/>
            <a:ext cx="1076839" cy="35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2" y="5258985"/>
            <a:ext cx="579375" cy="6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C:\Users\hok\AppData\Local\Microsoft\Windows\Temporary Internet Files\Content.Outlook\TH07KGZG\Logo_Wave_Propulsion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5991497"/>
            <a:ext cx="1418484" cy="3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 descr="C:\Users\hok\AppData\Local\Microsoft\Windows\Temporary Internet Files\Content.Outlook\TH07KGZG\logo - transp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09" y="4473471"/>
            <a:ext cx="1090983" cy="31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 descr="http://lmgmarin.netflexcloud.no/media/lmglogo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453" y="2223638"/>
            <a:ext cx="531496" cy="8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Bilde 2" descr="Wärtsilä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2" y="5758228"/>
            <a:ext cx="1028803" cy="68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Bilde 1" descr="Beskrivelse: Beskrivelse: Beskrivelse: NSS Colour Logo signatur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27" y="3583176"/>
            <a:ext cx="563474" cy="65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Bilde 8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01" y="6072811"/>
            <a:ext cx="1126240" cy="185101"/>
          </a:xfrm>
          <a:prstGeom prst="rect">
            <a:avLst/>
          </a:prstGeom>
        </p:spPr>
      </p:pic>
      <p:pic>
        <p:nvPicPr>
          <p:cNvPr id="88" name="Bilde 8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3" y="2514562"/>
            <a:ext cx="946511" cy="366849"/>
          </a:xfrm>
          <a:prstGeom prst="rect">
            <a:avLst/>
          </a:prstGeom>
        </p:spPr>
      </p:pic>
      <p:pic>
        <p:nvPicPr>
          <p:cNvPr id="89" name="Bilde 8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70" y="2080053"/>
            <a:ext cx="867956" cy="371524"/>
          </a:xfrm>
          <a:prstGeom prst="rect">
            <a:avLst/>
          </a:prstGeom>
        </p:spPr>
      </p:pic>
      <p:pic>
        <p:nvPicPr>
          <p:cNvPr id="90" name="Bilde 89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456" y="5581124"/>
            <a:ext cx="375645" cy="581855"/>
          </a:xfrm>
          <a:prstGeom prst="rect">
            <a:avLst/>
          </a:prstGeom>
        </p:spPr>
      </p:pic>
      <p:pic>
        <p:nvPicPr>
          <p:cNvPr id="91" name="Bilde 90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49" y="2207978"/>
            <a:ext cx="1300809" cy="317890"/>
          </a:xfrm>
          <a:prstGeom prst="rect">
            <a:avLst/>
          </a:prstGeom>
        </p:spPr>
      </p:pic>
      <p:pic>
        <p:nvPicPr>
          <p:cNvPr id="92" name="Bilde 9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80" y="4509658"/>
            <a:ext cx="1315768" cy="444343"/>
          </a:xfrm>
          <a:prstGeom prst="rect">
            <a:avLst/>
          </a:prstGeom>
        </p:spPr>
      </p:pic>
      <p:pic>
        <p:nvPicPr>
          <p:cNvPr id="93" name="Bilde 9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26" y="3938636"/>
            <a:ext cx="1455493" cy="246394"/>
          </a:xfrm>
          <a:prstGeom prst="rect">
            <a:avLst/>
          </a:prstGeom>
        </p:spPr>
      </p:pic>
      <p:pic>
        <p:nvPicPr>
          <p:cNvPr id="94" name="Bilde 93"/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6765" y="3306725"/>
            <a:ext cx="855017" cy="810854"/>
          </a:xfrm>
          <a:prstGeom prst="rect">
            <a:avLst/>
          </a:prstGeom>
        </p:spPr>
      </p:pic>
      <p:pic>
        <p:nvPicPr>
          <p:cNvPr id="95" name="Bilde 94"/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395" y="3177345"/>
            <a:ext cx="658086" cy="345006"/>
          </a:xfrm>
          <a:prstGeom prst="rect">
            <a:avLst/>
          </a:prstGeom>
        </p:spPr>
      </p:pic>
      <p:pic>
        <p:nvPicPr>
          <p:cNvPr id="96" name="Bilde 95"/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28" y="1734526"/>
            <a:ext cx="1279024" cy="470228"/>
          </a:xfrm>
          <a:prstGeom prst="rect">
            <a:avLst/>
          </a:prstGeom>
        </p:spPr>
      </p:pic>
      <p:pic>
        <p:nvPicPr>
          <p:cNvPr id="98" name="Bilde 97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23" y="3535304"/>
            <a:ext cx="1586319" cy="722113"/>
          </a:xfrm>
          <a:prstGeom prst="rect">
            <a:avLst/>
          </a:prstGeom>
        </p:spPr>
      </p:pic>
      <p:pic>
        <p:nvPicPr>
          <p:cNvPr id="99" name="Bilde 98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1" y="1188042"/>
            <a:ext cx="939607" cy="359043"/>
          </a:xfrm>
          <a:prstGeom prst="rect">
            <a:avLst/>
          </a:prstGeom>
        </p:spPr>
      </p:pic>
      <p:pic>
        <p:nvPicPr>
          <p:cNvPr id="101" name="Bilde 10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33" y="4629699"/>
            <a:ext cx="1499192" cy="567312"/>
          </a:xfrm>
          <a:prstGeom prst="rect">
            <a:avLst/>
          </a:prstGeom>
        </p:spPr>
      </p:pic>
      <p:pic>
        <p:nvPicPr>
          <p:cNvPr id="102" name="Bilde 10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01729" y="5163718"/>
            <a:ext cx="11897" cy="13746"/>
          </a:xfrm>
          <a:prstGeom prst="rect">
            <a:avLst/>
          </a:prstGeom>
        </p:spPr>
      </p:pic>
      <p:pic>
        <p:nvPicPr>
          <p:cNvPr id="103" name="Bilde 102"/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35" y="1317351"/>
            <a:ext cx="1813203" cy="303926"/>
          </a:xfrm>
          <a:prstGeom prst="rect">
            <a:avLst/>
          </a:prstGeom>
        </p:spPr>
      </p:pic>
      <p:pic>
        <p:nvPicPr>
          <p:cNvPr id="105" name="Bilde 104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" y="3975080"/>
            <a:ext cx="949007" cy="651525"/>
          </a:xfrm>
          <a:prstGeom prst="rect">
            <a:avLst/>
          </a:prstGeom>
        </p:spPr>
      </p:pic>
      <p:pic>
        <p:nvPicPr>
          <p:cNvPr id="106" name="Bilde 105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11" y="3985904"/>
            <a:ext cx="752299" cy="300046"/>
          </a:xfrm>
          <a:prstGeom prst="rect">
            <a:avLst/>
          </a:prstGeom>
        </p:spPr>
      </p:pic>
      <p:pic>
        <p:nvPicPr>
          <p:cNvPr id="107" name="Bilde 106"/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35" y="4898346"/>
            <a:ext cx="465413" cy="841402"/>
          </a:xfrm>
          <a:prstGeom prst="rect">
            <a:avLst/>
          </a:prstGeom>
        </p:spPr>
      </p:pic>
      <p:pic>
        <p:nvPicPr>
          <p:cNvPr id="108" name="Bilde 107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68" y="4999870"/>
            <a:ext cx="595832" cy="683870"/>
          </a:xfrm>
          <a:prstGeom prst="rect">
            <a:avLst/>
          </a:prstGeom>
        </p:spPr>
      </p:pic>
      <p:pic>
        <p:nvPicPr>
          <p:cNvPr id="109" name="Bilde 108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27" y="5220874"/>
            <a:ext cx="538278" cy="624738"/>
          </a:xfrm>
          <a:prstGeom prst="rect">
            <a:avLst/>
          </a:prstGeom>
        </p:spPr>
      </p:pic>
      <p:pic>
        <p:nvPicPr>
          <p:cNvPr id="110" name="Bilde 109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1" y="5395502"/>
            <a:ext cx="1365390" cy="234007"/>
          </a:xfrm>
          <a:prstGeom prst="rect">
            <a:avLst/>
          </a:prstGeom>
        </p:spPr>
      </p:pic>
      <p:pic>
        <p:nvPicPr>
          <p:cNvPr id="111" name="Bilde 110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4" y="5315688"/>
            <a:ext cx="1355737" cy="772028"/>
          </a:xfrm>
          <a:prstGeom prst="rect">
            <a:avLst/>
          </a:prstGeom>
        </p:spPr>
      </p:pic>
      <p:pic>
        <p:nvPicPr>
          <p:cNvPr id="113" name="Bilde 112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5" y="2294712"/>
            <a:ext cx="683047" cy="789233"/>
          </a:xfrm>
          <a:prstGeom prst="rect">
            <a:avLst/>
          </a:prstGeom>
        </p:spPr>
      </p:pic>
      <p:pic>
        <p:nvPicPr>
          <p:cNvPr id="114" name="Bilde 113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6" y="3372402"/>
            <a:ext cx="958111" cy="448429"/>
          </a:xfrm>
          <a:prstGeom prst="rect">
            <a:avLst/>
          </a:prstGeom>
        </p:spPr>
      </p:pic>
      <p:pic>
        <p:nvPicPr>
          <p:cNvPr id="115" name="Bilde 114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92" y="4741216"/>
            <a:ext cx="1079136" cy="377546"/>
          </a:xfrm>
          <a:prstGeom prst="rect">
            <a:avLst/>
          </a:prstGeom>
        </p:spPr>
      </p:pic>
      <p:pic>
        <p:nvPicPr>
          <p:cNvPr id="116" name="Bilde 115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99" y="4234247"/>
            <a:ext cx="966542" cy="361555"/>
          </a:xfrm>
          <a:prstGeom prst="rect">
            <a:avLst/>
          </a:prstGeom>
        </p:spPr>
      </p:pic>
      <p:pic>
        <p:nvPicPr>
          <p:cNvPr id="117" name="Bilde 116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73" y="3895862"/>
            <a:ext cx="1171427" cy="338385"/>
          </a:xfrm>
          <a:prstGeom prst="rect">
            <a:avLst/>
          </a:prstGeom>
        </p:spPr>
      </p:pic>
      <p:pic>
        <p:nvPicPr>
          <p:cNvPr id="118" name="Bilde 117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97" y="2591034"/>
            <a:ext cx="661389" cy="403332"/>
          </a:xfrm>
          <a:prstGeom prst="rect">
            <a:avLst/>
          </a:prstGeom>
        </p:spPr>
      </p:pic>
      <p:pic>
        <p:nvPicPr>
          <p:cNvPr id="119" name="Bilde 118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22" y="5232852"/>
            <a:ext cx="1087143" cy="319360"/>
          </a:xfrm>
          <a:prstGeom prst="rect">
            <a:avLst/>
          </a:prstGeom>
        </p:spPr>
      </p:pic>
      <p:pic>
        <p:nvPicPr>
          <p:cNvPr id="120" name="Bilde 119"/>
          <p:cNvPicPr>
            <a:picLocks noChangeAspect="1"/>
          </p:cNvPicPr>
          <p:nvPr/>
        </p:nvPicPr>
        <p:blipFill rotWithShape="1"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047" y="1197886"/>
            <a:ext cx="1113977" cy="403129"/>
          </a:xfrm>
          <a:prstGeom prst="rect">
            <a:avLst/>
          </a:prstGeom>
        </p:spPr>
      </p:pic>
      <p:pic>
        <p:nvPicPr>
          <p:cNvPr id="121" name="Bilde 120"/>
          <p:cNvPicPr>
            <a:picLocks noChangeAspect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266" y="2681338"/>
            <a:ext cx="1381397" cy="415222"/>
          </a:xfrm>
          <a:prstGeom prst="rect">
            <a:avLst/>
          </a:prstGeom>
        </p:spPr>
      </p:pic>
      <p:pic>
        <p:nvPicPr>
          <p:cNvPr id="122" name="Bilde 121"/>
          <p:cNvPicPr>
            <a:picLocks noChangeAspect="1"/>
          </p:cNvPicPr>
          <p:nvPr/>
        </p:nvPicPr>
        <p:blipFill rotWithShape="1"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811" y="2589238"/>
            <a:ext cx="771323" cy="687934"/>
          </a:xfrm>
          <a:prstGeom prst="rect">
            <a:avLst/>
          </a:prstGeom>
        </p:spPr>
      </p:pic>
      <p:pic>
        <p:nvPicPr>
          <p:cNvPr id="123" name="Bilde 122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28" y="3507765"/>
            <a:ext cx="1476314" cy="419464"/>
          </a:xfrm>
          <a:prstGeom prst="rect">
            <a:avLst/>
          </a:prstGeom>
        </p:spPr>
      </p:pic>
      <p:pic>
        <p:nvPicPr>
          <p:cNvPr id="124" name="Bilde 123"/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7" y="2305278"/>
            <a:ext cx="1349307" cy="292598"/>
          </a:xfrm>
          <a:prstGeom prst="rect">
            <a:avLst/>
          </a:prstGeom>
        </p:spPr>
      </p:pic>
      <p:pic>
        <p:nvPicPr>
          <p:cNvPr id="125" name="Bilde 124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44" y="1205294"/>
            <a:ext cx="933989" cy="404695"/>
          </a:xfrm>
          <a:prstGeom prst="rect">
            <a:avLst/>
          </a:prstGeom>
        </p:spPr>
      </p:pic>
      <p:pic>
        <p:nvPicPr>
          <p:cNvPr id="126" name="Bilde 125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2" y="2685355"/>
            <a:ext cx="335736" cy="822410"/>
          </a:xfrm>
          <a:prstGeom prst="rect">
            <a:avLst/>
          </a:prstGeom>
        </p:spPr>
      </p:pic>
      <p:pic>
        <p:nvPicPr>
          <p:cNvPr id="127" name="Bilde 126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18" y="3306725"/>
            <a:ext cx="1345159" cy="514106"/>
          </a:xfrm>
          <a:prstGeom prst="rect">
            <a:avLst/>
          </a:prstGeom>
        </p:spPr>
      </p:pic>
      <p:pic>
        <p:nvPicPr>
          <p:cNvPr id="128" name="Bilde 127" descr="http://vikinglady.no/wp-content/uploads/2009/12/Eidesvik_125x125.jpg"/>
          <p:cNvPicPr>
            <a:picLocks noChangeAspect="1" noChangeArrowheads="1"/>
          </p:cNvPicPr>
          <p:nvPr/>
        </p:nvPicPr>
        <p:blipFill rotWithShape="1"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1466" y="1723659"/>
            <a:ext cx="809454" cy="4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Bilde 128"/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1" y="2564888"/>
            <a:ext cx="1146309" cy="481241"/>
          </a:xfrm>
          <a:prstGeom prst="rect">
            <a:avLst/>
          </a:prstGeom>
        </p:spPr>
      </p:pic>
      <p:pic>
        <p:nvPicPr>
          <p:cNvPr id="130" name="Bilde 129"/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79" y="5080163"/>
            <a:ext cx="970846" cy="1082816"/>
          </a:xfrm>
          <a:prstGeom prst="rect">
            <a:avLst/>
          </a:prstGeom>
        </p:spPr>
      </p:pic>
      <p:pic>
        <p:nvPicPr>
          <p:cNvPr id="131" name="Bilde 130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27" y="1377005"/>
            <a:ext cx="942185" cy="208514"/>
          </a:xfrm>
          <a:prstGeom prst="rect">
            <a:avLst/>
          </a:prstGeom>
        </p:spPr>
      </p:pic>
      <p:pic>
        <p:nvPicPr>
          <p:cNvPr id="132" name="Bilde 131"/>
          <p:cNvPicPr>
            <a:picLocks noChangeAspect="1"/>
          </p:cNvPicPr>
          <p:nvPr/>
        </p:nvPicPr>
        <p:blipFill rotWithShape="1">
          <a:blip r:embed="rId6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889" y="3232024"/>
            <a:ext cx="1192623" cy="394310"/>
          </a:xfrm>
          <a:prstGeom prst="rect">
            <a:avLst/>
          </a:prstGeom>
        </p:spPr>
      </p:pic>
      <p:pic>
        <p:nvPicPr>
          <p:cNvPr id="133" name="Bilde 132"/>
          <p:cNvPicPr>
            <a:picLocks noChangeAspect="1"/>
          </p:cNvPicPr>
          <p:nvPr/>
        </p:nvPicPr>
        <p:blipFill rotWithShape="1">
          <a:blip r:embed="rId6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07" y="3641873"/>
            <a:ext cx="1111456" cy="313512"/>
          </a:xfrm>
          <a:prstGeom prst="rect">
            <a:avLst/>
          </a:prstGeom>
        </p:spPr>
      </p:pic>
      <p:pic>
        <p:nvPicPr>
          <p:cNvPr id="134" name="Bilde 133"/>
          <p:cNvPicPr>
            <a:picLocks noChangeAspect="1"/>
          </p:cNvPicPr>
          <p:nvPr/>
        </p:nvPicPr>
        <p:blipFill rotWithShape="1">
          <a:blip r:embed="rId6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030" y="3739785"/>
            <a:ext cx="620958" cy="628512"/>
          </a:xfrm>
          <a:prstGeom prst="rect">
            <a:avLst/>
          </a:prstGeom>
        </p:spPr>
      </p:pic>
      <p:pic>
        <p:nvPicPr>
          <p:cNvPr id="135" name="Bilde 134"/>
          <p:cNvPicPr>
            <a:picLocks noChangeAspect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2012"/>
          <a:stretch/>
        </p:blipFill>
        <p:spPr>
          <a:xfrm>
            <a:off x="5954682" y="1732184"/>
            <a:ext cx="980011" cy="236226"/>
          </a:xfrm>
          <a:prstGeom prst="rect">
            <a:avLst/>
          </a:prstGeom>
        </p:spPr>
      </p:pic>
      <p:pic>
        <p:nvPicPr>
          <p:cNvPr id="3" name="Bilde 2" descr="Et bilde som inneholder ting, servise i tinn&#10;&#10;Beskrivelse som er generert med høy visshet">
            <a:extLst>
              <a:ext uri="{FF2B5EF4-FFF2-40B4-BE49-F238E27FC236}">
                <a16:creationId xmlns:a16="http://schemas.microsoft.com/office/drawing/2014/main" xmlns="" id="{6D37707C-151D-48FB-8F17-E793D6437D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78" y="5732842"/>
            <a:ext cx="609935" cy="70475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5F5ACDF8-DACC-4EBC-B887-4A615FEA39B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49" y="2825497"/>
            <a:ext cx="1294749" cy="388331"/>
          </a:xfrm>
          <a:prstGeom prst="rect">
            <a:avLst/>
          </a:prstGeom>
        </p:spPr>
      </p:pic>
      <p:pic>
        <p:nvPicPr>
          <p:cNvPr id="9" name="Bilde 8" descr="Et bilde som inneholder himmel, utendørs, skilt, objekt&#10;&#10;Beskrivelse som er generert med høy visshet">
            <a:extLst>
              <a:ext uri="{FF2B5EF4-FFF2-40B4-BE49-F238E27FC236}">
                <a16:creationId xmlns:a16="http://schemas.microsoft.com/office/drawing/2014/main" xmlns="" id="{7A60CE5E-1F09-4899-B3EC-77E826BD339F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24" y="2210779"/>
            <a:ext cx="1217646" cy="31172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AF900427-4B1E-4270-969A-FD2025B73B12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6" y="4949448"/>
            <a:ext cx="916343" cy="32736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49769AD9-BFE6-4CE0-AC86-AA68CD51E35C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56" y="5383711"/>
            <a:ext cx="678019" cy="49159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xmlns="" id="{3F39833D-8608-4D0A-916C-01712862CC2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06" y="4931624"/>
            <a:ext cx="1786112" cy="252802"/>
          </a:xfrm>
          <a:prstGeom prst="rect">
            <a:avLst/>
          </a:prstGeom>
        </p:spPr>
      </p:pic>
      <p:pic>
        <p:nvPicPr>
          <p:cNvPr id="17" name="Bilde 16" descr="Et bilde som inneholder ting&#10;&#10;Beskrivelse som er generert med svært høy visshet">
            <a:extLst>
              <a:ext uri="{FF2B5EF4-FFF2-40B4-BE49-F238E27FC236}">
                <a16:creationId xmlns:a16="http://schemas.microsoft.com/office/drawing/2014/main" xmlns="" id="{870E5773-56A2-456A-B438-E9335614D5F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23" y="1380975"/>
            <a:ext cx="1486100" cy="19483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742F0561-D17F-4920-A8B8-8132C9F28462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09" y="2716413"/>
            <a:ext cx="643810" cy="4675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660BC9F3-170C-4401-AA89-B2AC290DBA6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5" y="4473471"/>
            <a:ext cx="1695195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881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Clear Ocean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Hagland Shipping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Misje Rederi</a:t>
            </a:r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Palantir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Sjørfartsdirektoratet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Solbære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Nye </a:t>
            </a:r>
            <a:r>
              <a:rPr lang="nb-NO" dirty="0" err="1" smtClean="0"/>
              <a:t>klyngedeltakarar</a:t>
            </a:r>
            <a:r>
              <a:rPr lang="nb-NO" dirty="0" smtClean="0"/>
              <a:t> </a:t>
            </a:r>
            <a:r>
              <a:rPr lang="nb-NO" dirty="0" err="1" smtClean="0"/>
              <a:t>sidan</a:t>
            </a:r>
            <a:r>
              <a:rPr lang="nb-NO" dirty="0" smtClean="0"/>
              <a:t> mars 2017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0736634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 klynge i vekst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035" y="1700563"/>
            <a:ext cx="7831931" cy="435133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b-N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Ny </a:t>
            </a:r>
            <a:r>
              <a:rPr lang="nb-NO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klyngedeltakarar</a:t>
            </a:r>
            <a:endParaRPr lang="nb-NO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2000" b="1" dirty="0" smtClean="0"/>
              <a:t>Styrking av klyngeteamet</a:t>
            </a:r>
          </a:p>
          <a:p>
            <a:pPr marL="285750" indent="-285750">
              <a:buFontTx/>
              <a:buChar char="-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994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Søkjer</a:t>
            </a:r>
            <a:r>
              <a:rPr lang="nb-NO" dirty="0" smtClean="0"/>
              <a:t> EU-</a:t>
            </a:r>
            <a:r>
              <a:rPr lang="nb-NO" dirty="0" err="1" smtClean="0"/>
              <a:t>rådgjevar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60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kjermbilde 2017-08-23 kl. 17.1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1" y="141119"/>
            <a:ext cx="5738029" cy="657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238"/>
            <a:ext cx="3209082" cy="17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 klynge i vekst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035" y="1700563"/>
            <a:ext cx="7831931" cy="435133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b-N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Ny </a:t>
            </a:r>
            <a:r>
              <a:rPr lang="nb-NO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klyngedeltakarar</a:t>
            </a:r>
            <a:endParaRPr lang="nb-NO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Styrking av klyngeteamet</a:t>
            </a:r>
          </a:p>
          <a:p>
            <a:pPr marL="285750" indent="-285750">
              <a:buFontTx/>
              <a:buChar char="-"/>
            </a:pPr>
            <a:r>
              <a:rPr lang="nb-NO" sz="2000" b="1" dirty="0" smtClean="0"/>
              <a:t>Nye prosjektinitiativ</a:t>
            </a:r>
          </a:p>
          <a:p>
            <a:pPr marL="285750" indent="-285750">
              <a:buFontTx/>
              <a:buChar char="-"/>
            </a:pPr>
            <a:endParaRPr lang="nb-NO" sz="2000" b="1" dirty="0" smtClean="0"/>
          </a:p>
          <a:p>
            <a:pPr marL="285750" indent="-285750">
              <a:buFontTx/>
              <a:buChar char="-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4289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Innovasjonsrammen</a:t>
            </a:r>
            <a:br>
              <a:rPr lang="nb-NO" dirty="0" smtClean="0"/>
            </a:br>
            <a:r>
              <a:rPr lang="nb-NO" sz="2400" dirty="0" smtClean="0"/>
              <a:t>kr 1,5 </a:t>
            </a:r>
            <a:r>
              <a:rPr lang="nb-NO" sz="2400" dirty="0" err="1" smtClean="0"/>
              <a:t>mill</a:t>
            </a:r>
            <a:r>
              <a:rPr lang="nb-NO" sz="2400" dirty="0" smtClean="0"/>
              <a:t> kr til </a:t>
            </a:r>
            <a:r>
              <a:rPr lang="nb-NO" sz="2400" dirty="0" err="1" smtClean="0"/>
              <a:t>tidlegfase</a:t>
            </a:r>
            <a:r>
              <a:rPr lang="nb-NO" sz="2400" dirty="0" smtClean="0"/>
              <a:t> prosjekt i klynga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 smtClean="0"/>
              <a:t>Klyngen prioriterer prosjekt. Utbetaling og rapportering til Innovasjon Norge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Konseptualisering- og mobiliseringsprosjekt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Maks 50% </a:t>
            </a:r>
            <a:r>
              <a:rPr lang="nb-NO" dirty="0" err="1" smtClean="0"/>
              <a:t>offentleg</a:t>
            </a:r>
            <a:r>
              <a:rPr lang="nb-NO" dirty="0" smtClean="0"/>
              <a:t> finansiering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Bruke mal for søknad (rådgjeving </a:t>
            </a:r>
            <a:r>
              <a:rPr lang="nb-NO" dirty="0" err="1" smtClean="0"/>
              <a:t>ifbm</a:t>
            </a:r>
            <a:r>
              <a:rPr lang="nb-NO" dirty="0" smtClean="0"/>
              <a:t> søknad </a:t>
            </a:r>
            <a:r>
              <a:rPr lang="nb-NO" dirty="0" err="1" smtClean="0"/>
              <a:t>frå</a:t>
            </a:r>
            <a:r>
              <a:rPr lang="nb-NO" dirty="0" smtClean="0"/>
              <a:t> klyngeteamet)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Styret godkjenner søknader over kr 200 000,- . </a:t>
            </a:r>
            <a:r>
              <a:rPr lang="nb-NO" dirty="0" err="1" smtClean="0"/>
              <a:t>Løpande</a:t>
            </a:r>
            <a:r>
              <a:rPr lang="nb-NO" dirty="0" smtClean="0"/>
              <a:t> behandling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Neste styremøte: 5. oktober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P</a:t>
            </a:r>
            <a:r>
              <a:rPr lang="nb-NO" dirty="0" err="1" smtClean="0"/>
              <a:t>rosjektidear</a:t>
            </a:r>
            <a:r>
              <a:rPr lang="nb-NO" dirty="0" smtClean="0"/>
              <a:t>: 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Energiproduksjon til oppdrettsanlegg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Digital urban water taxi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”Grønn” borerigg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Batterisimulator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Nullutslepps PSV-fartøy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Big data i </a:t>
            </a:r>
            <a:r>
              <a:rPr lang="nb-NO" dirty="0" err="1" smtClean="0"/>
              <a:t>grøne</a:t>
            </a:r>
            <a:r>
              <a:rPr lang="nb-NO" dirty="0" smtClean="0"/>
              <a:t> maritime operasjoner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Grønne offshore service skip</a:t>
            </a:r>
          </a:p>
          <a:p>
            <a:pPr marL="628650" lvl="1" indent="-285750">
              <a:buFontTx/>
              <a:buChar char="-"/>
            </a:pPr>
            <a:r>
              <a:rPr lang="nb-NO" dirty="0" smtClean="0"/>
              <a:t>Offshore </a:t>
            </a:r>
            <a:r>
              <a:rPr lang="nb-NO" dirty="0" err="1" smtClean="0"/>
              <a:t>energistasjonar</a:t>
            </a:r>
            <a:endParaRPr lang="nb-NO" dirty="0" smtClean="0"/>
          </a:p>
          <a:p>
            <a:pPr marL="628650" lvl="1" indent="-285750">
              <a:buFontTx/>
              <a:buChar char="-"/>
            </a:pPr>
            <a:endParaRPr lang="nb-NO" dirty="0" smtClean="0"/>
          </a:p>
          <a:p>
            <a:pPr marL="628650" lvl="1" indent="-285750">
              <a:buFontTx/>
              <a:buChar char="-"/>
            </a:pP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50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CE MCT 1">
      <a:dk1>
        <a:srgbClr val="1A1918"/>
      </a:dk1>
      <a:lt1>
        <a:srgbClr val="FFFFFF"/>
      </a:lt1>
      <a:dk2>
        <a:srgbClr val="343433"/>
      </a:dk2>
      <a:lt2>
        <a:srgbClr val="E7E6E6"/>
      </a:lt2>
      <a:accent1>
        <a:srgbClr val="00A49C"/>
      </a:accent1>
      <a:accent2>
        <a:srgbClr val="DF5329"/>
      </a:accent2>
      <a:accent3>
        <a:srgbClr val="007DA3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CE MCT - Presentasjonsmal.potx" id="{07C467B4-3E32-AE43-8FDF-3002C83ED0CA}" vid="{7B2E4D03-8E19-D840-A0F6-93AB1075C4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35501</TotalTime>
  <Words>279</Words>
  <Application>Microsoft Macintosh PowerPoint</Application>
  <PresentationFormat>Skjermfremvisning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PowerPoint-presentasjon</vt:lpstr>
      <vt:lpstr>Ei klynge i vekst</vt:lpstr>
      <vt:lpstr>68 klyngemedlemmar</vt:lpstr>
      <vt:lpstr>Nye klyngedeltakarar sidan mars 2017 </vt:lpstr>
      <vt:lpstr>Ei klynge i vekst</vt:lpstr>
      <vt:lpstr>Søkjer EU-rådgjevar</vt:lpstr>
      <vt:lpstr>PowerPoint-presentasjon</vt:lpstr>
      <vt:lpstr>Ei klynge i vekst</vt:lpstr>
      <vt:lpstr>Innovasjonsrammen kr 1,5 mill kr til tidlegfase prosjekt i klynga</vt:lpstr>
      <vt:lpstr>Sjekkliste Innovasjonsrammen</vt:lpstr>
      <vt:lpstr>Ei klynge i vekst</vt:lpstr>
      <vt:lpstr>Ressursgruppe rammevilkår</vt:lpstr>
      <vt:lpstr>Dette skjer framover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Hårde</dc:creator>
  <cp:lastModifiedBy>Hege Økland</cp:lastModifiedBy>
  <cp:revision>342</cp:revision>
  <dcterms:created xsi:type="dcterms:W3CDTF">2016-11-08T12:56:48Z</dcterms:created>
  <dcterms:modified xsi:type="dcterms:W3CDTF">2017-08-24T07:13:11Z</dcterms:modified>
</cp:coreProperties>
</file>